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35"/>
  </p:notesMasterIdLst>
  <p:handoutMasterIdLst>
    <p:handoutMasterId r:id="rId36"/>
  </p:handoutMasterIdLst>
  <p:sldIdLst>
    <p:sldId id="853" r:id="rId3"/>
    <p:sldId id="852" r:id="rId4"/>
    <p:sldId id="873" r:id="rId5"/>
    <p:sldId id="856" r:id="rId6"/>
    <p:sldId id="874" r:id="rId7"/>
    <p:sldId id="875" r:id="rId8"/>
    <p:sldId id="869" r:id="rId9"/>
    <p:sldId id="857" r:id="rId10"/>
    <p:sldId id="868" r:id="rId11"/>
    <p:sldId id="858" r:id="rId12"/>
    <p:sldId id="888" r:id="rId13"/>
    <p:sldId id="892" r:id="rId14"/>
    <p:sldId id="891" r:id="rId15"/>
    <p:sldId id="870" r:id="rId16"/>
    <p:sldId id="871" r:id="rId17"/>
    <p:sldId id="859" r:id="rId18"/>
    <p:sldId id="882" r:id="rId19"/>
    <p:sldId id="883" r:id="rId20"/>
    <p:sldId id="884" r:id="rId21"/>
    <p:sldId id="872" r:id="rId22"/>
    <p:sldId id="878" r:id="rId23"/>
    <p:sldId id="879" r:id="rId24"/>
    <p:sldId id="880" r:id="rId25"/>
    <p:sldId id="889" r:id="rId26"/>
    <p:sldId id="890" r:id="rId27"/>
    <p:sldId id="860" r:id="rId28"/>
    <p:sldId id="885" r:id="rId29"/>
    <p:sldId id="886" r:id="rId30"/>
    <p:sldId id="887" r:id="rId31"/>
    <p:sldId id="864" r:id="rId32"/>
    <p:sldId id="866" r:id="rId33"/>
    <p:sldId id="867" r:id="rId34"/>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e-sun Seo"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0008E"/>
    <a:srgbClr val="C00000"/>
    <a:srgbClr val="AFC6F3"/>
    <a:srgbClr val="D5FFD5"/>
    <a:srgbClr val="89CFFF"/>
    <a:srgbClr val="FF8585"/>
    <a:srgbClr val="FFCC66"/>
    <a:srgbClr val="66FFFF"/>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autoAdjust="0"/>
    <p:restoredTop sz="96271" autoAdjust="0"/>
  </p:normalViewPr>
  <p:slideViewPr>
    <p:cSldViewPr snapToGrid="0">
      <p:cViewPr>
        <p:scale>
          <a:sx n="110" d="100"/>
          <a:sy n="110" d="100"/>
        </p:scale>
        <p:origin x="1288" y="416"/>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44798C35-8A6C-4669-B8EE-A35EDDA7209F}" type="datetimeFigureOut">
              <a:rPr lang="en-US" smtClean="0"/>
              <a:pPr/>
              <a:t>4/24/17</a:t>
            </a:fld>
            <a:endParaRPr lang="en-US"/>
          </a:p>
        </p:txBody>
      </p:sp>
      <p:sp>
        <p:nvSpPr>
          <p:cNvPr id="4" name="Footer Placeholder 3"/>
          <p:cNvSpPr>
            <a:spLocks noGrp="1"/>
          </p:cNvSpPr>
          <p:nvPr>
            <p:ph type="ftr" sz="quarter" idx="2"/>
          </p:nvPr>
        </p:nvSpPr>
        <p:spPr>
          <a:xfrm>
            <a:off x="0" y="9120189"/>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40" tIns="45720" rIns="91440" bIns="45720" rtlCol="0" anchor="b"/>
          <a:lstStyle>
            <a:lvl1pPr algn="r">
              <a:defRPr sz="1200"/>
            </a:lvl1pPr>
          </a:lstStyle>
          <a:p>
            <a:fld id="{58CE6271-78DE-4702-9874-34628AD802D2}" type="slidenum">
              <a:rPr lang="en-US" smtClean="0"/>
              <a:pPr/>
              <a:t>‹#›</a:t>
            </a:fld>
            <a:endParaRPr lang="en-US"/>
          </a:p>
        </p:txBody>
      </p:sp>
    </p:spTree>
    <p:extLst>
      <p:ext uri="{BB962C8B-B14F-4D97-AF65-F5344CB8AC3E}">
        <p14:creationId xmlns:p14="http://schemas.microsoft.com/office/powerpoint/2010/main" val="2065310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endParaRPr lang="en-US"/>
          </a:p>
        </p:txBody>
      </p:sp>
      <p:sp>
        <p:nvSpPr>
          <p:cNvPr id="17415"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010B8656-D7FE-42A6-B960-6CAAC4278E8D}" type="slidenum">
              <a:rPr lang="en-US"/>
              <a:pPr/>
              <a:t>‹#›</a:t>
            </a:fld>
            <a:endParaRPr lang="en-US"/>
          </a:p>
        </p:txBody>
      </p:sp>
    </p:spTree>
    <p:extLst>
      <p:ext uri="{BB962C8B-B14F-4D97-AF65-F5344CB8AC3E}">
        <p14:creationId xmlns:p14="http://schemas.microsoft.com/office/powerpoint/2010/main" val="25074000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B8656-D7FE-42A6-B960-6CAAC4278E8D}" type="slidenum">
              <a:rPr lang="en-US" smtClean="0">
                <a:solidFill>
                  <a:srgbClr val="000000"/>
                </a:solidFill>
              </a:rPr>
              <a:pPr/>
              <a:t>1</a:t>
            </a:fld>
            <a:endParaRPr lang="en-US">
              <a:solidFill>
                <a:srgbClr val="000000"/>
              </a:solidFill>
            </a:endParaRPr>
          </a:p>
        </p:txBody>
      </p:sp>
    </p:spTree>
    <p:extLst>
      <p:ext uri="{BB962C8B-B14F-4D97-AF65-F5344CB8AC3E}">
        <p14:creationId xmlns:p14="http://schemas.microsoft.com/office/powerpoint/2010/main" val="4146739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B8656-D7FE-42A6-B960-6CAAC4278E8D}" type="slidenum">
              <a:rPr lang="en-US" smtClean="0"/>
              <a:pPr/>
              <a:t>8</a:t>
            </a:fld>
            <a:endParaRPr lang="en-US"/>
          </a:p>
        </p:txBody>
      </p:sp>
    </p:spTree>
    <p:extLst>
      <p:ext uri="{BB962C8B-B14F-4D97-AF65-F5344CB8AC3E}">
        <p14:creationId xmlns:p14="http://schemas.microsoft.com/office/powerpoint/2010/main" val="159215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85800" y="1577975"/>
            <a:ext cx="7772400" cy="1470025"/>
          </a:xfrm>
          <a:effectLst>
            <a:outerShdw dist="35921" dir="2700000" algn="ctr" rotWithShape="0">
              <a:srgbClr val="808080"/>
            </a:outerShdw>
          </a:effectLst>
        </p:spPr>
        <p:txBody>
          <a:bodyPr/>
          <a:lstStyle>
            <a:lvl1pPr>
              <a:defRPr/>
            </a:lvl1pPr>
          </a:lstStyle>
          <a:p>
            <a:r>
              <a:rPr lang="en-US"/>
              <a:t>Click to edit Master title style</a:t>
            </a:r>
          </a:p>
        </p:txBody>
      </p:sp>
      <p:sp>
        <p:nvSpPr>
          <p:cNvPr id="20483" name="Rectangle 3"/>
          <p:cNvSpPr>
            <a:spLocks noGrp="1" noChangeArrowheads="1"/>
          </p:cNvSpPr>
          <p:nvPr>
            <p:ph type="subTitle" idx="1"/>
          </p:nvPr>
        </p:nvSpPr>
        <p:spPr>
          <a:xfrm>
            <a:off x="2082800" y="3886200"/>
            <a:ext cx="5689600" cy="17526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85800" y="1577975"/>
            <a:ext cx="7772400" cy="1470025"/>
          </a:xfrm>
          <a:effectLst>
            <a:outerShdw dist="35921" dir="2700000" algn="ctr" rotWithShape="0">
              <a:srgbClr val="808080"/>
            </a:outerShdw>
          </a:effectLst>
        </p:spPr>
        <p:txBody>
          <a:bodyPr/>
          <a:lstStyle>
            <a:lvl1pPr>
              <a:defRPr/>
            </a:lvl1pPr>
          </a:lstStyle>
          <a:p>
            <a:r>
              <a:rPr lang="en-US"/>
              <a:t>Click to edit Master title style</a:t>
            </a:r>
          </a:p>
        </p:txBody>
      </p:sp>
      <p:sp>
        <p:nvSpPr>
          <p:cNvPr id="20483" name="Rectangle 3"/>
          <p:cNvSpPr>
            <a:spLocks noGrp="1" noChangeArrowheads="1"/>
          </p:cNvSpPr>
          <p:nvPr>
            <p:ph type="subTitle" idx="1"/>
          </p:nvPr>
        </p:nvSpPr>
        <p:spPr>
          <a:xfrm>
            <a:off x="2082800" y="3886200"/>
            <a:ext cx="5689600" cy="1752600"/>
          </a:xfrm>
        </p:spPr>
        <p:txBody>
          <a:bodyPr/>
          <a:lstStyle>
            <a:lvl1pPr marL="0" indent="0">
              <a:buFont typeface="Wingdings" pitchFamily="2" charset="2"/>
              <a:buNone/>
              <a:defRPr/>
            </a:lvl1pPr>
          </a:lstStyle>
          <a:p>
            <a:r>
              <a:rPr lang="en-US"/>
              <a:t>Click to edit Master subtitle style</a:t>
            </a:r>
          </a:p>
        </p:txBody>
      </p:sp>
      <p:pic>
        <p:nvPicPr>
          <p:cNvPr id="4" name="Picture 2"/>
          <p:cNvPicPr>
            <a:picLocks noChangeAspect="1"/>
          </p:cNvPicPr>
          <p:nvPr userDrawn="1"/>
        </p:nvPicPr>
        <p:blipFill>
          <a:blip r:embed="rId2">
            <a:extLst>
              <a:ext uri="{28A0092B-C50C-407E-A947-70E740481C1C}">
                <a14:useLocalDpi xmlns:a14="http://schemas.microsoft.com/office/drawing/2010/main" val="0"/>
              </a:ext>
            </a:extLst>
          </a:blip>
          <a:srcRect b="86227"/>
          <a:stretch>
            <a:fillRect/>
          </a:stretch>
        </p:blipFill>
        <p:spPr bwMode="auto">
          <a:xfrm flipV="1">
            <a:off x="0" y="0"/>
            <a:ext cx="9144220" cy="1205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Line 14"/>
          <p:cNvSpPr>
            <a:spLocks noChangeShapeType="1"/>
          </p:cNvSpPr>
          <p:nvPr userDrawn="1"/>
        </p:nvSpPr>
        <p:spPr bwMode="auto">
          <a:xfrm>
            <a:off x="911225" y="6400800"/>
            <a:ext cx="8232775" cy="0"/>
          </a:xfrm>
          <a:prstGeom prst="line">
            <a:avLst/>
          </a:prstGeom>
          <a:noFill/>
          <a:ln w="25400">
            <a:solidFill>
              <a:srgbClr val="C00000"/>
            </a:solidFill>
            <a:round/>
            <a:headEnd/>
            <a:tailEnd/>
          </a:ln>
          <a:extLst>
            <a:ext uri="{909E8E84-426E-40dd-AFC4-6F175D3DCCD1}">
              <a14:hiddenFill xmlns:a14="http://schemas.microsoft.com/office/drawing/2010/main" xmlns="">
                <a:noFill/>
              </a14:hiddenFill>
            </a:ext>
          </a:extLst>
        </p:spPr>
        <p:txBody>
          <a:bodyPr/>
          <a:lstStyle/>
          <a:p>
            <a:endParaRPr lang="en-US">
              <a:solidFill>
                <a:srgbClr val="000000"/>
              </a:solidFill>
            </a:endParaRPr>
          </a:p>
        </p:txBody>
      </p:sp>
      <p:sp>
        <p:nvSpPr>
          <p:cNvPr id="8"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9" name="Rectangle 24"/>
          <p:cNvSpPr>
            <a:spLocks noChangeArrowheads="1"/>
          </p:cNvSpPr>
          <p:nvPr userDrawn="1"/>
        </p:nvSpPr>
        <p:spPr bwMode="auto">
          <a:xfrm>
            <a:off x="4501365" y="6486525"/>
            <a:ext cx="4422775" cy="37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r"/>
            <a:r>
              <a:rPr lang="en-US" sz="1600" b="1" dirty="0">
                <a:solidFill>
                  <a:srgbClr val="808080"/>
                </a:solidFill>
              </a:rPr>
              <a:t>Arizona State University</a:t>
            </a:r>
          </a:p>
        </p:txBody>
      </p:sp>
    </p:spTree>
    <p:extLst>
      <p:ext uri="{BB962C8B-B14F-4D97-AF65-F5344CB8AC3E}">
        <p14:creationId xmlns:p14="http://schemas.microsoft.com/office/powerpoint/2010/main" val="3786524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schemeClr val="tx1">
                <a:lumMod val="50000"/>
                <a:lumOff val="50000"/>
                <a:alpha val="40000"/>
              </a:schemeClr>
            </a:outerShdw>
          </a:effectLst>
        </p:spPr>
        <p:txBody>
          <a:bodyPr/>
          <a:lstStyle>
            <a:lvl1pPr>
              <a:defRPr>
                <a:solidFill>
                  <a:schemeClr val="tx1">
                    <a:lumMod val="95000"/>
                    <a:lumOff val="5000"/>
                  </a:schemeClr>
                </a:solidFill>
                <a:effectLs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4220969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1247860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7675" y="933450"/>
            <a:ext cx="4038600" cy="5106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1471001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10"/>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1146179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4217846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1492963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112713"/>
            <a:ext cx="8229600" cy="800100"/>
          </a:xfrm>
        </p:spPr>
        <p:txBody>
          <a:bodyPr/>
          <a:lstStyle/>
          <a:p>
            <a:r>
              <a:rPr lang="en-US"/>
              <a:t>Click to edit Master title style</a:t>
            </a:r>
          </a:p>
        </p:txBody>
      </p:sp>
      <p:sp>
        <p:nvSpPr>
          <p:cNvPr id="3" name="Text Placeholder 2"/>
          <p:cNvSpPr>
            <a:spLocks noGrp="1"/>
          </p:cNvSpPr>
          <p:nvPr>
            <p:ph type="body" sz="half" idx="1"/>
          </p:nvPr>
        </p:nvSpPr>
        <p:spPr>
          <a:xfrm>
            <a:off x="447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4274617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112713"/>
            <a:ext cx="8229600" cy="800100"/>
          </a:xfrm>
        </p:spPr>
        <p:txBody>
          <a:bodyPr/>
          <a:lstStyle/>
          <a:p>
            <a:r>
              <a:rPr lang="en-US"/>
              <a:t>Click to edit Master title style</a:t>
            </a:r>
          </a:p>
        </p:txBody>
      </p:sp>
      <p:sp>
        <p:nvSpPr>
          <p:cNvPr id="3" name="Text Placeholder 2"/>
          <p:cNvSpPr>
            <a:spLocks noGrp="1"/>
          </p:cNvSpPr>
          <p:nvPr>
            <p:ph type="body" sz="half" idx="1"/>
          </p:nvPr>
        </p:nvSpPr>
        <p:spPr>
          <a:xfrm>
            <a:off x="447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38675" y="933450"/>
            <a:ext cx="40386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38675" y="3562350"/>
            <a:ext cx="4038600" cy="247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extLst>
      <p:ext uri="{BB962C8B-B14F-4D97-AF65-F5344CB8AC3E}">
        <p14:creationId xmlns:p14="http://schemas.microsoft.com/office/powerpoint/2010/main" val="3187627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schemeClr val="tx1">
                <a:lumMod val="50000"/>
                <a:lumOff val="50000"/>
                <a:alpha val="40000"/>
              </a:schemeClr>
            </a:outerShdw>
          </a:effectLst>
        </p:spPr>
        <p:txBody>
          <a:bodyPr/>
          <a:lstStyle>
            <a:lvl1pPr>
              <a:defRPr>
                <a:solidFill>
                  <a:schemeClr val="tx1">
                    <a:lumMod val="95000"/>
                    <a:lumOff val="5000"/>
                  </a:schemeClr>
                </a:solidFill>
                <a:effectLs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7675" y="933450"/>
            <a:ext cx="4038600" cy="5106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10"/>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112713"/>
            <a:ext cx="8229600" cy="800100"/>
          </a:xfrm>
        </p:spPr>
        <p:txBody>
          <a:bodyPr/>
          <a:lstStyle/>
          <a:p>
            <a:r>
              <a:rPr lang="en-US"/>
              <a:t>Click to edit Master title style</a:t>
            </a:r>
          </a:p>
        </p:txBody>
      </p:sp>
      <p:sp>
        <p:nvSpPr>
          <p:cNvPr id="3" name="Text Placeholder 2"/>
          <p:cNvSpPr>
            <a:spLocks noGrp="1"/>
          </p:cNvSpPr>
          <p:nvPr>
            <p:ph type="body" sz="half" idx="1"/>
          </p:nvPr>
        </p:nvSpPr>
        <p:spPr>
          <a:xfrm>
            <a:off x="447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112713"/>
            <a:ext cx="8229600" cy="800100"/>
          </a:xfrm>
        </p:spPr>
        <p:txBody>
          <a:bodyPr/>
          <a:lstStyle/>
          <a:p>
            <a:r>
              <a:rPr lang="en-US"/>
              <a:t>Click to edit Master title style</a:t>
            </a:r>
          </a:p>
        </p:txBody>
      </p:sp>
      <p:sp>
        <p:nvSpPr>
          <p:cNvPr id="3" name="Text Placeholder 2"/>
          <p:cNvSpPr>
            <a:spLocks noGrp="1"/>
          </p:cNvSpPr>
          <p:nvPr>
            <p:ph type="body" sz="half" idx="1"/>
          </p:nvPr>
        </p:nvSpPr>
        <p:spPr>
          <a:xfrm>
            <a:off x="447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38675" y="933450"/>
            <a:ext cx="40386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38675" y="3562350"/>
            <a:ext cx="4038600" cy="247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theme" Target="../theme/theme2.xml"/><Relationship Id="rId11" Type="http://schemas.openxmlformats.org/officeDocument/2006/relationships/image" Target="../media/image1.jpe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p:cNvPicPr>
            <a:picLocks noChangeAspect="1"/>
          </p:cNvPicPr>
          <p:nvPr userDrawn="1"/>
        </p:nvPicPr>
        <p:blipFill>
          <a:blip r:embed="rId11">
            <a:extLst>
              <a:ext uri="{28A0092B-C50C-407E-A947-70E740481C1C}">
                <a14:useLocalDpi xmlns:a14="http://schemas.microsoft.com/office/drawing/2010/main" val="0"/>
              </a:ext>
            </a:extLst>
          </a:blip>
          <a:srcRect b="86227"/>
          <a:stretch>
            <a:fillRect/>
          </a:stretch>
        </p:blipFill>
        <p:spPr bwMode="auto">
          <a:xfrm flipV="1">
            <a:off x="0" y="0"/>
            <a:ext cx="9144220" cy="120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Rectangle 2"/>
          <p:cNvSpPr>
            <a:spLocks noGrp="1" noChangeArrowheads="1"/>
          </p:cNvSpPr>
          <p:nvPr>
            <p:ph type="title"/>
          </p:nvPr>
        </p:nvSpPr>
        <p:spPr bwMode="auto">
          <a:xfrm>
            <a:off x="446088" y="112713"/>
            <a:ext cx="8229600" cy="800100"/>
          </a:xfrm>
          <a:prstGeom prst="rect">
            <a:avLst/>
          </a:prstGeom>
          <a:noFill/>
          <a:ln w="9525">
            <a:noFill/>
            <a:miter lim="800000"/>
            <a:headEnd/>
            <a:tailEnd/>
          </a:ln>
          <a:effectLst>
            <a:outerShdw blurRad="50800" dist="38100" dir="2700000" algn="tl" rotWithShape="0">
              <a:schemeClr val="tx1">
                <a:lumMod val="50000"/>
                <a:lumOff val="50000"/>
                <a:alpha val="40000"/>
              </a:scheme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47675" y="933450"/>
            <a:ext cx="8229600" cy="5106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14"/>
          <p:cNvSpPr>
            <a:spLocks noChangeShapeType="1"/>
          </p:cNvSpPr>
          <p:nvPr userDrawn="1"/>
        </p:nvSpPr>
        <p:spPr bwMode="auto">
          <a:xfrm>
            <a:off x="911225" y="6400800"/>
            <a:ext cx="8232775" cy="0"/>
          </a:xfrm>
          <a:prstGeom prst="line">
            <a:avLst/>
          </a:prstGeom>
          <a:noFill/>
          <a:ln w="254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12" name="Rectangle 24"/>
          <p:cNvSpPr>
            <a:spLocks noChangeArrowheads="1"/>
          </p:cNvSpPr>
          <p:nvPr userDrawn="1"/>
        </p:nvSpPr>
        <p:spPr bwMode="auto">
          <a:xfrm>
            <a:off x="4501365" y="6486525"/>
            <a:ext cx="44227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en-US" sz="1600" b="1" dirty="0">
                <a:solidFill>
                  <a:srgbClr val="808080"/>
                </a:solidFill>
              </a:rPr>
              <a:t>Arizona State University</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Lst>
  <p:hf hdr="0" dt="0"/>
  <p:txStyles>
    <p:titleStyle>
      <a:lvl1pPr algn="l" rtl="0" fontAlgn="base">
        <a:spcBef>
          <a:spcPct val="0"/>
        </a:spcBef>
        <a:spcAft>
          <a:spcPct val="0"/>
        </a:spcAft>
        <a:defRPr sz="4000" b="1">
          <a:solidFill>
            <a:schemeClr val="tx1">
              <a:lumMod val="95000"/>
              <a:lumOff val="5000"/>
            </a:schemeClr>
          </a:solidFill>
          <a:effectLst/>
          <a:latin typeface="+mj-lt"/>
          <a:ea typeface="+mj-ea"/>
          <a:cs typeface="+mj-cs"/>
        </a:defRPr>
      </a:lvl1pPr>
      <a:lvl2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2pPr>
      <a:lvl3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3pPr>
      <a:lvl4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4pPr>
      <a:lvl5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5pPr>
      <a:lvl6pPr marL="4572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6pPr>
      <a:lvl7pPr marL="9144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7pPr>
      <a:lvl8pPr marL="13716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8pPr>
      <a:lvl9pPr marL="18288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9pPr>
    </p:titleStyle>
    <p:bodyStyle>
      <a:lvl1pPr marL="342900" indent="-342900" algn="l" rtl="0" fontAlgn="base">
        <a:lnSpc>
          <a:spcPct val="120000"/>
        </a:lnSpc>
        <a:spcBef>
          <a:spcPct val="20000"/>
        </a:spcBef>
        <a:spcAft>
          <a:spcPct val="0"/>
        </a:spcAft>
        <a:buClr>
          <a:srgbClr val="C00000"/>
        </a:buClr>
        <a:buSzPct val="110000"/>
        <a:buFont typeface="Wingdings"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p:cNvPicPr>
            <a:picLocks noChangeAspect="1"/>
          </p:cNvPicPr>
          <p:nvPr userDrawn="1"/>
        </p:nvPicPr>
        <p:blipFill>
          <a:blip r:embed="rId11">
            <a:extLst>
              <a:ext uri="{28A0092B-C50C-407E-A947-70E740481C1C}">
                <a14:useLocalDpi xmlns:a14="http://schemas.microsoft.com/office/drawing/2010/main" val="0"/>
              </a:ext>
            </a:extLst>
          </a:blip>
          <a:srcRect b="86227"/>
          <a:stretch>
            <a:fillRect/>
          </a:stretch>
        </p:blipFill>
        <p:spPr bwMode="auto">
          <a:xfrm flipV="1">
            <a:off x="0" y="0"/>
            <a:ext cx="9144220" cy="1205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Rectangle 2"/>
          <p:cNvSpPr>
            <a:spLocks noGrp="1" noChangeArrowheads="1"/>
          </p:cNvSpPr>
          <p:nvPr>
            <p:ph type="title"/>
          </p:nvPr>
        </p:nvSpPr>
        <p:spPr bwMode="auto">
          <a:xfrm>
            <a:off x="446088" y="112713"/>
            <a:ext cx="8229600" cy="800100"/>
          </a:xfrm>
          <a:prstGeom prst="rect">
            <a:avLst/>
          </a:prstGeom>
          <a:noFill/>
          <a:ln w="9525">
            <a:noFill/>
            <a:miter lim="800000"/>
            <a:headEnd/>
            <a:tailEnd/>
          </a:ln>
          <a:effectLst>
            <a:outerShdw blurRad="50800" dist="38100" dir="2700000" algn="tl" rotWithShape="0">
              <a:schemeClr val="tx1">
                <a:lumMod val="50000"/>
                <a:lumOff val="50000"/>
                <a:alpha val="40000"/>
              </a:scheme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47675" y="933450"/>
            <a:ext cx="8229600" cy="5106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14"/>
          <p:cNvSpPr>
            <a:spLocks noChangeShapeType="1"/>
          </p:cNvSpPr>
          <p:nvPr userDrawn="1"/>
        </p:nvSpPr>
        <p:spPr bwMode="auto">
          <a:xfrm>
            <a:off x="911225" y="6400800"/>
            <a:ext cx="8232775" cy="0"/>
          </a:xfrm>
          <a:prstGeom prst="line">
            <a:avLst/>
          </a:prstGeom>
          <a:noFill/>
          <a:ln w="25400">
            <a:solidFill>
              <a:srgbClr val="C00000"/>
            </a:solidFill>
            <a:round/>
            <a:headEnd/>
            <a:tailEnd/>
          </a:ln>
          <a:extLst>
            <a:ext uri="{909E8E84-426E-40dd-AFC4-6F175D3DCCD1}">
              <a14:hiddenFill xmlns:a14="http://schemas.microsoft.com/office/drawing/2010/main" xmlns="">
                <a:noFill/>
              </a14:hiddenFill>
            </a:ext>
          </a:extLst>
        </p:spPr>
        <p:txBody>
          <a:bodyPr/>
          <a:lstStyle/>
          <a:p>
            <a:endParaRPr lang="en-US">
              <a:solidFill>
                <a:srgbClr val="000000"/>
              </a:solidFill>
            </a:endParaRPr>
          </a:p>
        </p:txBody>
      </p:sp>
      <p:sp>
        <p:nvSpPr>
          <p:cNvPr id="11"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12" name="Rectangle 24"/>
          <p:cNvSpPr>
            <a:spLocks noChangeArrowheads="1"/>
          </p:cNvSpPr>
          <p:nvPr userDrawn="1"/>
        </p:nvSpPr>
        <p:spPr bwMode="auto">
          <a:xfrm>
            <a:off x="4501365" y="6486525"/>
            <a:ext cx="4422775" cy="37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r"/>
            <a:r>
              <a:rPr lang="en-US" sz="1600" b="1" dirty="0">
                <a:solidFill>
                  <a:srgbClr val="808080"/>
                </a:solidFill>
              </a:rPr>
              <a:t>Arizona State University</a:t>
            </a:r>
          </a:p>
        </p:txBody>
      </p:sp>
    </p:spTree>
    <p:extLst>
      <p:ext uri="{BB962C8B-B14F-4D97-AF65-F5344CB8AC3E}">
        <p14:creationId xmlns:p14="http://schemas.microsoft.com/office/powerpoint/2010/main" val="104011224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hf hdr="0" dt="0"/>
  <p:txStyles>
    <p:titleStyle>
      <a:lvl1pPr algn="l" rtl="0" fontAlgn="base">
        <a:spcBef>
          <a:spcPct val="0"/>
        </a:spcBef>
        <a:spcAft>
          <a:spcPct val="0"/>
        </a:spcAft>
        <a:defRPr sz="4000" b="1">
          <a:solidFill>
            <a:schemeClr val="tx1">
              <a:lumMod val="95000"/>
              <a:lumOff val="5000"/>
            </a:schemeClr>
          </a:solidFill>
          <a:effectLst/>
          <a:latin typeface="+mj-lt"/>
          <a:ea typeface="+mj-ea"/>
          <a:cs typeface="+mj-cs"/>
        </a:defRPr>
      </a:lvl1pPr>
      <a:lvl2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2pPr>
      <a:lvl3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3pPr>
      <a:lvl4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4pPr>
      <a:lvl5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5pPr>
      <a:lvl6pPr marL="4572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6pPr>
      <a:lvl7pPr marL="9144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7pPr>
      <a:lvl8pPr marL="13716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8pPr>
      <a:lvl9pPr marL="18288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9pPr>
    </p:titleStyle>
    <p:bodyStyle>
      <a:lvl1pPr marL="342900" indent="-342900" algn="l" rtl="0" fontAlgn="base">
        <a:lnSpc>
          <a:spcPct val="120000"/>
        </a:lnSpc>
        <a:spcBef>
          <a:spcPct val="20000"/>
        </a:spcBef>
        <a:spcAft>
          <a:spcPct val="0"/>
        </a:spcAft>
        <a:buClr>
          <a:srgbClr val="C00000"/>
        </a:buClr>
        <a:buSzPct val="110000"/>
        <a:buFont typeface="Wingdings"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sankar@asu.edu" TargetMode="External"/><Relationship Id="rId4" Type="http://schemas.openxmlformats.org/officeDocument/2006/relationships/hyperlink" Target="mailto:ksubra19@asu.edu" TargetMode="External"/><Relationship Id="rId5" Type="http://schemas.openxmlformats.org/officeDocument/2006/relationships/hyperlink" Target="mailto:amanjesh@asu.edu" TargetMode="External"/><Relationship Id="rId6" Type="http://schemas.openxmlformats.org/officeDocument/2006/relationships/hyperlink" Target="mailto:snaray36@asu.edu" TargetMode="External"/><Relationship Id="rId7" Type="http://schemas.openxmlformats.org/officeDocument/2006/relationships/hyperlink" Target="mailto:rnachiap@asu.edu" TargetMode="External"/><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ksubra19@asu.edu" TargetMode="External"/><Relationship Id="rId4" Type="http://schemas.openxmlformats.org/officeDocument/2006/relationships/hyperlink" Target="mailto:amanjesh@asu.edu" TargetMode="External"/><Relationship Id="rId5" Type="http://schemas.openxmlformats.org/officeDocument/2006/relationships/hyperlink" Target="mailto:snaray36@asu.edu" TargetMode="External"/><Relationship Id="rId6" Type="http://schemas.openxmlformats.org/officeDocument/2006/relationships/hyperlink" Target="mailto:rnachiap@asu.edu" TargetMode="External"/><Relationship Id="rId1" Type="http://schemas.openxmlformats.org/officeDocument/2006/relationships/slideLayout" Target="../slideLayouts/slideLayout2.xml"/><Relationship Id="rId2" Type="http://schemas.openxmlformats.org/officeDocument/2006/relationships/hyperlink" Target="mailto:bsankar@asu.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oaa.gov/"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98763"/>
            <a:ext cx="9144000" cy="1470025"/>
          </a:xfrm>
          <a:ln>
            <a:noFill/>
          </a:ln>
        </p:spPr>
        <p:style>
          <a:lnRef idx="2">
            <a:schemeClr val="dk1"/>
          </a:lnRef>
          <a:fillRef idx="1">
            <a:schemeClr val="lt1"/>
          </a:fillRef>
          <a:effectRef idx="0">
            <a:schemeClr val="dk1"/>
          </a:effectRef>
          <a:fontRef idx="minor">
            <a:schemeClr val="dk1"/>
          </a:fontRef>
        </p:style>
        <p:txBody>
          <a:bodyPr/>
          <a:lstStyle/>
          <a:p>
            <a:pPr algn="ctr"/>
            <a:r>
              <a:rPr lang="en-US" sz="3200" b="0" dirty="0">
                <a:solidFill>
                  <a:srgbClr val="C00000"/>
                </a:solidFill>
                <a:latin typeface="Calibri"/>
                <a:cs typeface="Calibri"/>
              </a:rPr>
              <a:t>CSE 575 Class Project Presentation</a:t>
            </a:r>
            <a:r>
              <a:rPr lang="en-US" sz="5000" b="0" dirty="0">
                <a:solidFill>
                  <a:srgbClr val="C00000"/>
                </a:solidFill>
                <a:latin typeface="Calibri"/>
                <a:cs typeface="Calibri"/>
              </a:rPr>
              <a:t/>
            </a:r>
            <a:br>
              <a:rPr lang="en-US" sz="5000" b="0" dirty="0">
                <a:solidFill>
                  <a:srgbClr val="C00000"/>
                </a:solidFill>
                <a:latin typeface="Calibri"/>
                <a:cs typeface="Calibri"/>
              </a:rPr>
            </a:br>
            <a:r>
              <a:rPr lang="en-US" sz="5000" b="0">
                <a:solidFill>
                  <a:srgbClr val="C00000"/>
                </a:solidFill>
                <a:latin typeface="Calibri"/>
                <a:cs typeface="Calibri"/>
              </a:rPr>
              <a:t>Weather Forecasting </a:t>
            </a:r>
            <a:endParaRPr lang="en-US" sz="5000" b="0" dirty="0">
              <a:solidFill>
                <a:srgbClr val="C00000"/>
              </a:solidFill>
              <a:latin typeface="Calibri"/>
              <a:cs typeface="Calibri"/>
            </a:endParaRPr>
          </a:p>
        </p:txBody>
      </p:sp>
      <p:sp>
        <p:nvSpPr>
          <p:cNvPr id="3" name="Subtitle 2"/>
          <p:cNvSpPr>
            <a:spLocks noGrp="1"/>
          </p:cNvSpPr>
          <p:nvPr>
            <p:ph type="subTitle" idx="1"/>
          </p:nvPr>
        </p:nvSpPr>
        <p:spPr>
          <a:xfrm>
            <a:off x="1089796" y="2968066"/>
            <a:ext cx="6964407" cy="2106209"/>
          </a:xfrm>
        </p:spPr>
        <p:txBody>
          <a:bodyPr/>
          <a:lstStyle/>
          <a:p>
            <a:r>
              <a:rPr lang="en-US" sz="2000" dirty="0"/>
              <a:t>Team Members:</a:t>
            </a:r>
          </a:p>
          <a:p>
            <a:pPr marL="342900" indent="-342900">
              <a:buFont typeface="+mj-lt"/>
              <a:buAutoNum type="arabicPeriod"/>
            </a:pPr>
            <a:r>
              <a:rPr lang="hr-HR" sz="1400" dirty="0" err="1"/>
              <a:t>Balaji</a:t>
            </a:r>
            <a:r>
              <a:rPr lang="hr-HR" sz="1400" dirty="0"/>
              <a:t> </a:t>
            </a:r>
            <a:r>
              <a:rPr lang="hr-HR" sz="1400" dirty="0" err="1"/>
              <a:t>Sankar</a:t>
            </a:r>
            <a:r>
              <a:rPr lang="hr-HR" sz="1400" dirty="0"/>
              <a:t> </a:t>
            </a:r>
            <a:r>
              <a:rPr lang="mr-IN" sz="1400" dirty="0"/>
              <a:t>–</a:t>
            </a:r>
            <a:r>
              <a:rPr lang="hr-HR" sz="1400" dirty="0"/>
              <a:t> 1209346459 </a:t>
            </a:r>
            <a:r>
              <a:rPr lang="en-US" sz="1400" dirty="0"/>
              <a:t>- </a:t>
            </a:r>
            <a:r>
              <a:rPr lang="en-US" sz="1400" dirty="0">
                <a:hlinkClick r:id="rId3"/>
              </a:rPr>
              <a:t>bsankar@asu.edu</a:t>
            </a:r>
            <a:r>
              <a:rPr lang="en-US" sz="1400" dirty="0"/>
              <a:t> </a:t>
            </a:r>
            <a:r>
              <a:rPr lang="mr-IN" sz="1400" dirty="0"/>
              <a:t>–</a:t>
            </a:r>
            <a:r>
              <a:rPr lang="en-US" sz="1400" dirty="0"/>
              <a:t> 20% contribution</a:t>
            </a:r>
            <a:endParaRPr lang="hr-HR" sz="1400" dirty="0"/>
          </a:p>
          <a:p>
            <a:pPr marL="342900" indent="-342900">
              <a:buFont typeface="+mj-lt"/>
              <a:buAutoNum type="arabicPeriod"/>
            </a:pPr>
            <a:r>
              <a:rPr lang="en-US" sz="1400" dirty="0" err="1"/>
              <a:t>Karthik</a:t>
            </a:r>
            <a:r>
              <a:rPr lang="en-US" sz="1400" dirty="0"/>
              <a:t> Subramanian </a:t>
            </a:r>
            <a:r>
              <a:rPr lang="mr-IN" sz="1400" dirty="0"/>
              <a:t>–</a:t>
            </a:r>
            <a:r>
              <a:rPr lang="en-US" sz="1400" dirty="0"/>
              <a:t> 1209360876 - </a:t>
            </a:r>
            <a:r>
              <a:rPr lang="en-US" sz="1400" dirty="0">
                <a:hlinkClick r:id="rId4"/>
              </a:rPr>
              <a:t>ksubra19@asu.edu</a:t>
            </a:r>
            <a:r>
              <a:rPr lang="en-US" sz="1400" dirty="0"/>
              <a:t> </a:t>
            </a:r>
            <a:r>
              <a:rPr lang="mr-IN" sz="1400" dirty="0"/>
              <a:t>–</a:t>
            </a:r>
            <a:r>
              <a:rPr lang="en-US" sz="1400" dirty="0"/>
              <a:t> 20% contribution</a:t>
            </a:r>
          </a:p>
          <a:p>
            <a:pPr marL="342900" indent="-342900">
              <a:buFont typeface="+mj-lt"/>
              <a:buAutoNum type="arabicPeriod"/>
            </a:pPr>
            <a:r>
              <a:rPr lang="en-US" sz="1400" dirty="0" err="1"/>
              <a:t>Aarti</a:t>
            </a:r>
            <a:r>
              <a:rPr lang="en-US" sz="1400" dirty="0"/>
              <a:t> Rao </a:t>
            </a:r>
            <a:r>
              <a:rPr lang="en-US" sz="1400" dirty="0" err="1"/>
              <a:t>Manjeshwar</a:t>
            </a:r>
            <a:r>
              <a:rPr lang="en-US" sz="1400" dirty="0"/>
              <a:t> </a:t>
            </a:r>
            <a:r>
              <a:rPr lang="mr-IN" sz="1400" dirty="0"/>
              <a:t>–</a:t>
            </a:r>
            <a:r>
              <a:rPr lang="en-US" sz="1400" dirty="0"/>
              <a:t> 1209163211 - </a:t>
            </a:r>
            <a:r>
              <a:rPr lang="en-US" sz="1400" dirty="0">
                <a:hlinkClick r:id="rId5"/>
              </a:rPr>
              <a:t>amanjesh@asu.edu</a:t>
            </a:r>
            <a:r>
              <a:rPr lang="en-US" sz="1400" dirty="0"/>
              <a:t> </a:t>
            </a:r>
            <a:r>
              <a:rPr lang="mr-IN" sz="1400" dirty="0"/>
              <a:t>–</a:t>
            </a:r>
            <a:r>
              <a:rPr lang="en-US" sz="1400" dirty="0"/>
              <a:t> 20% contribution</a:t>
            </a:r>
          </a:p>
          <a:p>
            <a:pPr marL="342900" indent="-342900">
              <a:buFont typeface="+mj-lt"/>
              <a:buAutoNum type="arabicPeriod"/>
            </a:pPr>
            <a:r>
              <a:rPr lang="en-US" sz="1400" dirty="0" err="1"/>
              <a:t>Shwetha</a:t>
            </a:r>
            <a:r>
              <a:rPr lang="en-US" sz="1400" dirty="0"/>
              <a:t> Narayanan </a:t>
            </a:r>
            <a:r>
              <a:rPr lang="mr-IN" sz="1400" dirty="0"/>
              <a:t>–</a:t>
            </a:r>
            <a:r>
              <a:rPr lang="en-US" sz="1400" dirty="0"/>
              <a:t> 1209166097 - </a:t>
            </a:r>
            <a:r>
              <a:rPr lang="en-US" sz="1400" dirty="0">
                <a:hlinkClick r:id="rId6"/>
              </a:rPr>
              <a:t>snaray36@asu.edu</a:t>
            </a:r>
            <a:r>
              <a:rPr lang="en-US" sz="1400" dirty="0"/>
              <a:t> </a:t>
            </a:r>
            <a:r>
              <a:rPr lang="mr-IN" sz="1400" dirty="0"/>
              <a:t>–</a:t>
            </a:r>
            <a:r>
              <a:rPr lang="en-US" sz="1400" dirty="0"/>
              <a:t> 20% contribution</a:t>
            </a:r>
          </a:p>
          <a:p>
            <a:pPr marL="342900" indent="-342900">
              <a:buFont typeface="+mj-lt"/>
              <a:buAutoNum type="arabicPeriod"/>
            </a:pPr>
            <a:r>
              <a:rPr lang="en-US" sz="1400" dirty="0"/>
              <a:t>Ramanathan Nachiappan </a:t>
            </a:r>
            <a:r>
              <a:rPr lang="mr-IN" sz="1400" dirty="0"/>
              <a:t>–</a:t>
            </a:r>
            <a:r>
              <a:rPr lang="en-US" sz="1400" dirty="0"/>
              <a:t> 1210822532 </a:t>
            </a:r>
            <a:r>
              <a:rPr lang="mr-IN" sz="1400" dirty="0"/>
              <a:t>–</a:t>
            </a:r>
            <a:r>
              <a:rPr lang="en-US" sz="1400" dirty="0"/>
              <a:t> </a:t>
            </a:r>
            <a:r>
              <a:rPr lang="en-US" sz="1400" dirty="0">
                <a:hlinkClick r:id="rId7"/>
              </a:rPr>
              <a:t>rnachiap@asu.edu</a:t>
            </a:r>
            <a:r>
              <a:rPr lang="en-US" sz="1400" dirty="0"/>
              <a:t> - 20% contribution</a:t>
            </a:r>
          </a:p>
          <a:p>
            <a:endParaRPr lang="en-US" altLang="zh-CN" sz="1600" dirty="0"/>
          </a:p>
          <a:p>
            <a:endParaRPr lang="en-US" altLang="zh-CN" sz="1600" dirty="0"/>
          </a:p>
          <a:p>
            <a:endParaRPr lang="en-US" sz="2000" dirty="0"/>
          </a:p>
        </p:txBody>
      </p:sp>
      <p:sp>
        <p:nvSpPr>
          <p:cNvPr id="4" name="Slide Number Placeholder 3"/>
          <p:cNvSpPr>
            <a:spLocks noGrp="1"/>
          </p:cNvSpPr>
          <p:nvPr>
            <p:ph type="sldNum" sz="quarter" idx="4"/>
          </p:nvPr>
        </p:nvSpPr>
        <p:spPr>
          <a:xfrm>
            <a:off x="0" y="6486525"/>
            <a:ext cx="684213" cy="371475"/>
          </a:xfrm>
        </p:spPr>
        <p:txBody>
          <a:bodyPr/>
          <a:lstStyle/>
          <a:p>
            <a:pPr>
              <a:defRPr/>
            </a:pPr>
            <a:r>
              <a:rPr lang="en-US" dirty="0"/>
              <a:t>- </a:t>
            </a:r>
            <a:fld id="{5702A24C-C4CD-4510-A1DD-CEB556D2535A}" type="slidenum">
              <a:rPr lang="en-US" smtClean="0"/>
              <a:pPr>
                <a:defRPr/>
              </a:pPr>
              <a:t>1</a:t>
            </a:fld>
            <a:r>
              <a:rPr lang="en-US" dirty="0"/>
              <a:t> -</a:t>
            </a:r>
          </a:p>
        </p:txBody>
      </p:sp>
    </p:spTree>
    <p:extLst>
      <p:ext uri="{BB962C8B-B14F-4D97-AF65-F5344CB8AC3E}">
        <p14:creationId xmlns:p14="http://schemas.microsoft.com/office/powerpoint/2010/main" val="4264598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 using PCA</a:t>
            </a:r>
          </a:p>
        </p:txBody>
      </p:sp>
      <p:sp>
        <p:nvSpPr>
          <p:cNvPr id="3" name="Content Placeholder 2"/>
          <p:cNvSpPr>
            <a:spLocks noGrp="1"/>
          </p:cNvSpPr>
          <p:nvPr>
            <p:ph idx="1"/>
          </p:nvPr>
        </p:nvSpPr>
        <p:spPr/>
        <p:txBody>
          <a:bodyPr/>
          <a:lstStyle/>
          <a:p>
            <a:endParaRPr lang="en-US" sz="2000" dirty="0"/>
          </a:p>
          <a:p>
            <a:r>
              <a:rPr lang="en-US" sz="2000" dirty="0"/>
              <a:t>Find variance of each column</a:t>
            </a:r>
          </a:p>
          <a:p>
            <a:r>
              <a:rPr lang="en-US" sz="2000" dirty="0"/>
              <a:t>Sort by variance of each column</a:t>
            </a:r>
          </a:p>
          <a:p>
            <a:r>
              <a:rPr lang="en-US" sz="2000" dirty="0"/>
              <a:t>Find the number of columns </a:t>
            </a:r>
            <a:r>
              <a:rPr lang="en-US" sz="2000" dirty="0" smtClean="0"/>
              <a:t>which has a variance greater than 1.</a:t>
            </a:r>
            <a:endParaRPr lang="en-US" sz="2000" dirty="0"/>
          </a:p>
          <a:p>
            <a:r>
              <a:rPr lang="en-US" sz="2000" dirty="0"/>
              <a:t>This represents the ideal set of features</a:t>
            </a:r>
          </a:p>
          <a:p>
            <a:r>
              <a:rPr lang="en-US" sz="2000" dirty="0" smtClean="0"/>
              <a:t>High variance </a:t>
            </a:r>
            <a:r>
              <a:rPr lang="en-US" sz="2000" dirty="0"/>
              <a:t>indicates that the feature is not closely related to other </a:t>
            </a:r>
            <a:r>
              <a:rPr lang="en-US" sz="2000" dirty="0" smtClean="0"/>
              <a:t>features.</a:t>
            </a:r>
            <a:endParaRPr lang="en-US" sz="20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10</a:t>
            </a:fld>
            <a:r>
              <a:rPr lang="en-US"/>
              <a:t> -</a:t>
            </a:r>
          </a:p>
        </p:txBody>
      </p:sp>
    </p:spTree>
    <p:extLst>
      <p:ext uri="{BB962C8B-B14F-4D97-AF65-F5344CB8AC3E}">
        <p14:creationId xmlns:p14="http://schemas.microsoft.com/office/powerpoint/2010/main" val="1723904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Choosing Number of Dimensions for PCA</a:t>
            </a:r>
            <a:endParaRPr lang="en-US" sz="32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030923"/>
            <a:ext cx="8229600" cy="4912042"/>
          </a:xfrm>
        </p:spPr>
      </p:pic>
      <p:sp>
        <p:nvSpPr>
          <p:cNvPr id="4" name="Slide Number Placeholder 3"/>
          <p:cNvSpPr>
            <a:spLocks noGrp="1"/>
          </p:cNvSpPr>
          <p:nvPr>
            <p:ph type="sldNum" sz="quarter" idx="4"/>
          </p:nvPr>
        </p:nvSpPr>
        <p:spPr/>
        <p:txBody>
          <a:bodyPr/>
          <a:lstStyle/>
          <a:p>
            <a:pPr>
              <a:defRPr/>
            </a:pPr>
            <a:r>
              <a:rPr lang="en-US" smtClean="0"/>
              <a:t>- </a:t>
            </a:r>
            <a:fld id="{5702A24C-C4CD-4510-A1DD-CEB556D2535A}" type="slidenum">
              <a:rPr lang="en-US" smtClean="0"/>
              <a:pPr>
                <a:defRPr/>
              </a:pPr>
              <a:t>11</a:t>
            </a:fld>
            <a:r>
              <a:rPr lang="en-US" smtClean="0"/>
              <a:t> -</a:t>
            </a:r>
            <a:endParaRPr lang="en-US"/>
          </a:p>
        </p:txBody>
      </p:sp>
    </p:spTree>
    <p:extLst>
      <p:ext uri="{BB962C8B-B14F-4D97-AF65-F5344CB8AC3E}">
        <p14:creationId xmlns:p14="http://schemas.microsoft.com/office/powerpoint/2010/main" val="1597594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Recursive Feature Elimination using LR</a:t>
            </a:r>
            <a:endParaRPr lang="en-US" sz="3200" dirty="0"/>
          </a:p>
        </p:txBody>
      </p:sp>
      <p:sp>
        <p:nvSpPr>
          <p:cNvPr id="3" name="Content Placeholder 2"/>
          <p:cNvSpPr>
            <a:spLocks noGrp="1"/>
          </p:cNvSpPr>
          <p:nvPr>
            <p:ph idx="1"/>
          </p:nvPr>
        </p:nvSpPr>
        <p:spPr/>
        <p:txBody>
          <a:bodyPr/>
          <a:lstStyle/>
          <a:p>
            <a:r>
              <a:rPr lang="en-US" dirty="0" smtClean="0"/>
              <a:t>Using PCA, we decided on the number of features to be 11 based on the feature variances.</a:t>
            </a:r>
          </a:p>
          <a:p>
            <a:r>
              <a:rPr lang="en-US" dirty="0" smtClean="0"/>
              <a:t>We used Logistic Regression in our Recursive Feature Elimination process.</a:t>
            </a:r>
          </a:p>
          <a:p>
            <a:r>
              <a:rPr lang="en-US" dirty="0" smtClean="0"/>
              <a:t>Our RFE kept eliminating features until we were left with only 11 features.</a:t>
            </a:r>
            <a:endParaRPr lang="en-US" dirty="0"/>
          </a:p>
        </p:txBody>
      </p:sp>
      <p:sp>
        <p:nvSpPr>
          <p:cNvPr id="4" name="Slide Number Placeholder 3"/>
          <p:cNvSpPr>
            <a:spLocks noGrp="1"/>
          </p:cNvSpPr>
          <p:nvPr>
            <p:ph type="sldNum" sz="quarter" idx="4"/>
          </p:nvPr>
        </p:nvSpPr>
        <p:spPr/>
        <p:txBody>
          <a:bodyPr/>
          <a:lstStyle/>
          <a:p>
            <a:pPr>
              <a:defRPr/>
            </a:pPr>
            <a:r>
              <a:rPr lang="en-US" smtClean="0"/>
              <a:t>- </a:t>
            </a:r>
            <a:fld id="{5702A24C-C4CD-4510-A1DD-CEB556D2535A}" type="slidenum">
              <a:rPr lang="en-US" smtClean="0"/>
              <a:pPr>
                <a:defRPr/>
              </a:pPr>
              <a:t>12</a:t>
            </a:fld>
            <a:r>
              <a:rPr lang="en-US" smtClean="0"/>
              <a:t> -</a:t>
            </a:r>
            <a:endParaRPr lang="en-US"/>
          </a:p>
        </p:txBody>
      </p:sp>
    </p:spTree>
    <p:extLst>
      <p:ext uri="{BB962C8B-B14F-4D97-AF65-F5344CB8AC3E}">
        <p14:creationId xmlns:p14="http://schemas.microsoft.com/office/powerpoint/2010/main" val="17930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Logistic Regression for Feature Selection</a:t>
            </a:r>
            <a:endParaRPr lang="en-US" sz="3200" dirty="0"/>
          </a:p>
        </p:txBody>
      </p:sp>
      <p:sp>
        <p:nvSpPr>
          <p:cNvPr id="3" name="Content Placeholder 2"/>
          <p:cNvSpPr>
            <a:spLocks noGrp="1"/>
          </p:cNvSpPr>
          <p:nvPr>
            <p:ph idx="1"/>
          </p:nvPr>
        </p:nvSpPr>
        <p:spPr/>
        <p:txBody>
          <a:bodyPr/>
          <a:lstStyle/>
          <a:p>
            <a:r>
              <a:rPr lang="en-US" dirty="0" smtClean="0"/>
              <a:t>Selected </a:t>
            </a:r>
            <a:r>
              <a:rPr lang="en-US" dirty="0" smtClean="0"/>
              <a:t>Features:</a:t>
            </a:r>
          </a:p>
          <a:p>
            <a:r>
              <a:rPr lang="en-US" sz="1400" dirty="0" smtClean="0"/>
              <a:t>HOURLY ALTIMETER SETTING</a:t>
            </a:r>
          </a:p>
          <a:p>
            <a:r>
              <a:rPr lang="en-US" sz="1400" dirty="0" smtClean="0"/>
              <a:t>HOURLY DEW POINT TEMPERATURE IN F</a:t>
            </a:r>
          </a:p>
          <a:p>
            <a:r>
              <a:rPr lang="en-US" sz="1400" dirty="0" smtClean="0"/>
              <a:t>HOURLY PRESENT WEATHER TYPE </a:t>
            </a:r>
            <a:r>
              <a:rPr lang="mr-IN" sz="1400" dirty="0" smtClean="0"/>
              <a:t>–</a:t>
            </a:r>
            <a:r>
              <a:rPr lang="en-US" sz="1400" dirty="0" smtClean="0"/>
              <a:t> Snow, Rain etc.</a:t>
            </a:r>
          </a:p>
          <a:p>
            <a:r>
              <a:rPr lang="en-US" sz="1400" dirty="0" smtClean="0"/>
              <a:t>HOURLY PRESSURE TENDENCY </a:t>
            </a:r>
            <a:r>
              <a:rPr lang="mr-IN" sz="1400" dirty="0" smtClean="0"/>
              <a:t>–</a:t>
            </a:r>
            <a:r>
              <a:rPr lang="en-US" sz="1400" dirty="0" smtClean="0"/>
              <a:t> Increase, decrease or no change in pressure over the last 3 hrs.</a:t>
            </a:r>
          </a:p>
          <a:p>
            <a:r>
              <a:rPr lang="en-US" sz="1400" dirty="0" smtClean="0"/>
              <a:t>HOURLY RELATIVE HUMIDITY</a:t>
            </a:r>
          </a:p>
          <a:p>
            <a:r>
              <a:rPr lang="en-US" sz="1400" dirty="0" smtClean="0"/>
              <a:t>HOURLY SEA LEVEL PRESSURE</a:t>
            </a:r>
          </a:p>
          <a:p>
            <a:r>
              <a:rPr lang="en-US" sz="1400" dirty="0" smtClean="0"/>
              <a:t>HOURLY SKY CONDITIONS </a:t>
            </a:r>
            <a:r>
              <a:rPr lang="mr-IN" sz="1400" dirty="0" smtClean="0"/>
              <a:t>–</a:t>
            </a:r>
            <a:r>
              <a:rPr lang="en-US" sz="1400" dirty="0" smtClean="0"/>
              <a:t> Clear sky, few clouds, scattered clouds etc.</a:t>
            </a:r>
          </a:p>
          <a:p>
            <a:r>
              <a:rPr lang="en-US" sz="1400" dirty="0" smtClean="0"/>
              <a:t>HOURLY STATION PRESSURE</a:t>
            </a:r>
          </a:p>
          <a:p>
            <a:r>
              <a:rPr lang="en-US" sz="1400" dirty="0" smtClean="0"/>
              <a:t>HOURLY VISIBILITY</a:t>
            </a:r>
          </a:p>
          <a:p>
            <a:r>
              <a:rPr lang="en-US" sz="1400" dirty="0" smtClean="0"/>
              <a:t>HOURLY WET BULB TEMPERATURE IN F</a:t>
            </a:r>
            <a:endParaRPr lang="en-US" sz="1400" dirty="0"/>
          </a:p>
          <a:p>
            <a:r>
              <a:rPr lang="en-US" sz="1400" dirty="0" smtClean="0"/>
              <a:t>HOURLY WIND SPEED</a:t>
            </a:r>
            <a:endParaRPr lang="en-US" sz="1400" dirty="0"/>
          </a:p>
        </p:txBody>
      </p:sp>
      <p:sp>
        <p:nvSpPr>
          <p:cNvPr id="4" name="Slide Number Placeholder 3"/>
          <p:cNvSpPr>
            <a:spLocks noGrp="1"/>
          </p:cNvSpPr>
          <p:nvPr>
            <p:ph type="sldNum" sz="quarter" idx="4"/>
          </p:nvPr>
        </p:nvSpPr>
        <p:spPr/>
        <p:txBody>
          <a:bodyPr/>
          <a:lstStyle/>
          <a:p>
            <a:pPr>
              <a:defRPr/>
            </a:pPr>
            <a:r>
              <a:rPr lang="en-US" smtClean="0"/>
              <a:t>- </a:t>
            </a:r>
            <a:fld id="{5702A24C-C4CD-4510-A1DD-CEB556D2535A}" type="slidenum">
              <a:rPr lang="en-US" smtClean="0"/>
              <a:pPr>
                <a:defRPr/>
              </a:pPr>
              <a:t>13</a:t>
            </a:fld>
            <a:r>
              <a:rPr lang="en-US" smtClean="0"/>
              <a:t> -</a:t>
            </a:r>
            <a:endParaRPr lang="en-US"/>
          </a:p>
        </p:txBody>
      </p:sp>
    </p:spTree>
    <p:extLst>
      <p:ext uri="{BB962C8B-B14F-4D97-AF65-F5344CB8AC3E}">
        <p14:creationId xmlns:p14="http://schemas.microsoft.com/office/powerpoint/2010/main" val="2039542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Predictions</a:t>
            </a:r>
            <a:endParaRPr lang="en-US"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14</a:t>
            </a:fld>
            <a:r>
              <a:rPr lang="en-US"/>
              <a:t> -</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2" y="1445590"/>
            <a:ext cx="3351759" cy="1714513"/>
          </a:xfrm>
        </p:spPr>
      </p:pic>
      <p:sp>
        <p:nvSpPr>
          <p:cNvPr id="9" name="Rectangle 8"/>
          <p:cNvSpPr/>
          <p:nvPr/>
        </p:nvSpPr>
        <p:spPr>
          <a:xfrm>
            <a:off x="1402011" y="1073877"/>
            <a:ext cx="902811" cy="369332"/>
          </a:xfrm>
          <a:prstGeom prst="rect">
            <a:avLst/>
          </a:prstGeom>
        </p:spPr>
        <p:txBody>
          <a:bodyPr wrap="none">
            <a:spAutoFit/>
          </a:bodyPr>
          <a:lstStyle/>
          <a:p>
            <a:r>
              <a:rPr lang="en-US" dirty="0"/>
              <a:t>Seattle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887" y="1447971"/>
            <a:ext cx="3153705" cy="1709750"/>
          </a:xfrm>
          <a:prstGeom prst="rect">
            <a:avLst/>
          </a:prstGeom>
        </p:spPr>
      </p:pic>
      <p:sp>
        <p:nvSpPr>
          <p:cNvPr id="11" name="Rectangle 10"/>
          <p:cNvSpPr/>
          <p:nvPr/>
        </p:nvSpPr>
        <p:spPr>
          <a:xfrm>
            <a:off x="5724805" y="1073877"/>
            <a:ext cx="825867" cy="369332"/>
          </a:xfrm>
          <a:prstGeom prst="rect">
            <a:avLst/>
          </a:prstGeom>
        </p:spPr>
        <p:txBody>
          <a:bodyPr wrap="none">
            <a:spAutoFit/>
          </a:bodyPr>
          <a:lstStyle/>
          <a:p>
            <a:r>
              <a:rPr lang="en-US" dirty="0"/>
              <a:t>Dallas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421" y="3987489"/>
            <a:ext cx="4091251" cy="2024428"/>
          </a:xfrm>
          <a:prstGeom prst="rect">
            <a:avLst/>
          </a:prstGeom>
        </p:spPr>
      </p:pic>
      <p:sp>
        <p:nvSpPr>
          <p:cNvPr id="13" name="TextBox 12"/>
          <p:cNvSpPr txBox="1"/>
          <p:nvPr/>
        </p:nvSpPr>
        <p:spPr>
          <a:xfrm>
            <a:off x="3894236" y="3638070"/>
            <a:ext cx="1221103" cy="369332"/>
          </a:xfrm>
          <a:prstGeom prst="rect">
            <a:avLst/>
          </a:prstGeom>
          <a:noFill/>
        </p:spPr>
        <p:txBody>
          <a:bodyPr wrap="square" rtlCol="0">
            <a:spAutoFit/>
          </a:bodyPr>
          <a:lstStyle/>
          <a:p>
            <a:r>
              <a:rPr lang="en-US" dirty="0"/>
              <a:t>Cincinnati</a:t>
            </a:r>
          </a:p>
        </p:txBody>
      </p:sp>
    </p:spTree>
    <p:extLst>
      <p:ext uri="{BB962C8B-B14F-4D97-AF65-F5344CB8AC3E}">
        <p14:creationId xmlns:p14="http://schemas.microsoft.com/office/powerpoint/2010/main" val="157199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Correlation Check between t-1 and t+1</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054" t="6737" r="6727" b="8810"/>
          <a:stretch/>
        </p:blipFill>
        <p:spPr>
          <a:xfrm>
            <a:off x="472838" y="1205947"/>
            <a:ext cx="3994071" cy="2252870"/>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15</a:t>
            </a:fld>
            <a:r>
              <a:rPr lang="en-US"/>
              <a:t>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565" t="6903" r="6521" b="8589"/>
          <a:stretch/>
        </p:blipFill>
        <p:spPr>
          <a:xfrm>
            <a:off x="4774137" y="1205947"/>
            <a:ext cx="4020821" cy="225287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7718" t="6224" r="6726" b="8698"/>
          <a:stretch/>
        </p:blipFill>
        <p:spPr>
          <a:xfrm>
            <a:off x="2563852" y="4007402"/>
            <a:ext cx="3994071" cy="2252870"/>
          </a:xfrm>
          <a:prstGeom prst="rect">
            <a:avLst/>
          </a:prstGeom>
        </p:spPr>
      </p:pic>
      <p:sp>
        <p:nvSpPr>
          <p:cNvPr id="8" name="TextBox 7"/>
          <p:cNvSpPr txBox="1"/>
          <p:nvPr/>
        </p:nvSpPr>
        <p:spPr>
          <a:xfrm>
            <a:off x="2010430" y="836615"/>
            <a:ext cx="918886" cy="369332"/>
          </a:xfrm>
          <a:prstGeom prst="rect">
            <a:avLst/>
          </a:prstGeom>
          <a:noFill/>
        </p:spPr>
        <p:txBody>
          <a:bodyPr wrap="square" rtlCol="0">
            <a:spAutoFit/>
          </a:bodyPr>
          <a:lstStyle/>
          <a:p>
            <a:r>
              <a:rPr lang="en-US" dirty="0"/>
              <a:t>Seattle</a:t>
            </a:r>
          </a:p>
        </p:txBody>
      </p:sp>
      <p:sp>
        <p:nvSpPr>
          <p:cNvPr id="9" name="TextBox 8"/>
          <p:cNvSpPr txBox="1"/>
          <p:nvPr/>
        </p:nvSpPr>
        <p:spPr>
          <a:xfrm>
            <a:off x="6368780" y="836615"/>
            <a:ext cx="831533" cy="369332"/>
          </a:xfrm>
          <a:prstGeom prst="rect">
            <a:avLst/>
          </a:prstGeom>
          <a:noFill/>
        </p:spPr>
        <p:txBody>
          <a:bodyPr wrap="square" rtlCol="0">
            <a:spAutoFit/>
          </a:bodyPr>
          <a:lstStyle/>
          <a:p>
            <a:r>
              <a:rPr lang="en-US" dirty="0"/>
              <a:t>Dallas</a:t>
            </a:r>
          </a:p>
        </p:txBody>
      </p:sp>
      <p:sp>
        <p:nvSpPr>
          <p:cNvPr id="10" name="TextBox 9"/>
          <p:cNvSpPr txBox="1"/>
          <p:nvPr/>
        </p:nvSpPr>
        <p:spPr>
          <a:xfrm>
            <a:off x="3894236" y="3638070"/>
            <a:ext cx="1221103" cy="369332"/>
          </a:xfrm>
          <a:prstGeom prst="rect">
            <a:avLst/>
          </a:prstGeom>
          <a:noFill/>
        </p:spPr>
        <p:txBody>
          <a:bodyPr wrap="square" rtlCol="0">
            <a:spAutoFit/>
          </a:bodyPr>
          <a:lstStyle/>
          <a:p>
            <a:r>
              <a:rPr lang="en-US" dirty="0"/>
              <a:t>Cincinnati</a:t>
            </a:r>
          </a:p>
        </p:txBody>
      </p:sp>
    </p:spTree>
    <p:extLst>
      <p:ext uri="{BB962C8B-B14F-4D97-AF65-F5344CB8AC3E}">
        <p14:creationId xmlns:p14="http://schemas.microsoft.com/office/powerpoint/2010/main" val="1511119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 Modeling</a:t>
            </a:r>
          </a:p>
        </p:txBody>
      </p:sp>
      <p:sp>
        <p:nvSpPr>
          <p:cNvPr id="3" name="Content Placeholder 2"/>
          <p:cNvSpPr>
            <a:spLocks noGrp="1"/>
          </p:cNvSpPr>
          <p:nvPr>
            <p:ph idx="1"/>
          </p:nvPr>
        </p:nvSpPr>
        <p:spPr/>
        <p:txBody>
          <a:bodyPr/>
          <a:lstStyle/>
          <a:p>
            <a:pPr algn="just"/>
            <a:r>
              <a:rPr lang="en-US" sz="2000" dirty="0"/>
              <a:t>AR model is similar to the baseline prediction model in terms of predicting outcome using the observation of the previous time step</a:t>
            </a:r>
          </a:p>
          <a:p>
            <a:pPr algn="just"/>
            <a:r>
              <a:rPr lang="en-US" sz="2000" dirty="0"/>
              <a:t>However the approach is not naïve, but based upon linear regression model (a linear combination of input values)</a:t>
            </a:r>
          </a:p>
          <a:p>
            <a:pPr lvl="1" algn="just"/>
            <a:r>
              <a:rPr lang="en-US" sz="1600" dirty="0"/>
              <a:t>For example </a:t>
            </a:r>
            <a:r>
              <a:rPr lang="mr-IN" sz="1600" dirty="0"/>
              <a:t>X(t+1) = </a:t>
            </a:r>
            <a:r>
              <a:rPr lang="en-US" sz="1600" dirty="0"/>
              <a:t>w</a:t>
            </a:r>
            <a:r>
              <a:rPr lang="mr-IN" sz="1600" dirty="0"/>
              <a:t>0 + </a:t>
            </a:r>
            <a:r>
              <a:rPr lang="en-US" sz="1600" dirty="0"/>
              <a:t>w</a:t>
            </a:r>
            <a:r>
              <a:rPr lang="mr-IN" sz="1600" dirty="0"/>
              <a:t>1*X(t-1)</a:t>
            </a:r>
            <a:endParaRPr lang="en-US" sz="1600" dirty="0"/>
          </a:p>
          <a:p>
            <a:pPr algn="just"/>
            <a:r>
              <a:rPr lang="en-US" sz="2000" dirty="0"/>
              <a:t> This relationship between variables is called correlation and we performed a correlation check for the two variables t+1 and t-1</a:t>
            </a:r>
          </a:p>
          <a:p>
            <a:endParaRPr lang="en-US" sz="20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16</a:t>
            </a:fld>
            <a:r>
              <a:rPr lang="en-US"/>
              <a:t> -</a:t>
            </a:r>
          </a:p>
        </p:txBody>
      </p:sp>
    </p:spTree>
    <p:extLst>
      <p:ext uri="{BB962C8B-B14F-4D97-AF65-F5344CB8AC3E}">
        <p14:creationId xmlns:p14="http://schemas.microsoft.com/office/powerpoint/2010/main" val="1256808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 Results Seattle	</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17</a:t>
            </a:fld>
            <a:r>
              <a:rPr lang="en-US"/>
              <a:t> -</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6885" y="933450"/>
            <a:ext cx="8171180" cy="5106988"/>
          </a:xfrm>
        </p:spPr>
      </p:pic>
    </p:spTree>
    <p:extLst>
      <p:ext uri="{BB962C8B-B14F-4D97-AF65-F5344CB8AC3E}">
        <p14:creationId xmlns:p14="http://schemas.microsoft.com/office/powerpoint/2010/main" val="1223589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 Results Dallas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6885" y="933450"/>
            <a:ext cx="8171180" cy="5106988"/>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18</a:t>
            </a:fld>
            <a:r>
              <a:rPr lang="en-US"/>
              <a:t> -</a:t>
            </a:r>
          </a:p>
        </p:txBody>
      </p:sp>
    </p:spTree>
    <p:extLst>
      <p:ext uri="{BB962C8B-B14F-4D97-AF65-F5344CB8AC3E}">
        <p14:creationId xmlns:p14="http://schemas.microsoft.com/office/powerpoint/2010/main" val="3102953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 Results Cincinnati	</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6885" y="933450"/>
            <a:ext cx="8171180" cy="5106988"/>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19</a:t>
            </a:fld>
            <a:r>
              <a:rPr lang="en-US"/>
              <a:t> -</a:t>
            </a:r>
          </a:p>
        </p:txBody>
      </p:sp>
    </p:spTree>
    <p:extLst>
      <p:ext uri="{BB962C8B-B14F-4D97-AF65-F5344CB8AC3E}">
        <p14:creationId xmlns:p14="http://schemas.microsoft.com/office/powerpoint/2010/main" val="298352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514350" indent="-514350">
              <a:buFont typeface="+mj-lt"/>
              <a:buAutoNum type="arabicPeriod"/>
            </a:pPr>
            <a:r>
              <a:rPr lang="en-US" sz="2800" dirty="0"/>
              <a:t>Introduction</a:t>
            </a:r>
          </a:p>
          <a:p>
            <a:pPr marL="914400" lvl="1" indent="-514350">
              <a:buFont typeface="+mj-lt"/>
              <a:buAutoNum type="arabicPeriod"/>
            </a:pPr>
            <a:r>
              <a:rPr lang="en-US" sz="1800" dirty="0"/>
              <a:t>Data Sets</a:t>
            </a:r>
          </a:p>
          <a:p>
            <a:pPr marL="914400" lvl="1" indent="-514350">
              <a:buFont typeface="+mj-lt"/>
              <a:buAutoNum type="arabicPeriod"/>
            </a:pPr>
            <a:r>
              <a:rPr lang="en-US" sz="1800" dirty="0"/>
              <a:t>Time Series Data modelling</a:t>
            </a:r>
          </a:p>
          <a:p>
            <a:pPr marL="514350" indent="-514350">
              <a:buFont typeface="+mj-lt"/>
              <a:buAutoNum type="arabicPeriod"/>
            </a:pPr>
            <a:r>
              <a:rPr lang="en-US" sz="2800" dirty="0"/>
              <a:t>Proposed approaches</a:t>
            </a:r>
          </a:p>
          <a:p>
            <a:pPr marL="914400" lvl="1" indent="-514350">
              <a:buFont typeface="+mj-lt"/>
              <a:buAutoNum type="arabicPeriod"/>
            </a:pPr>
            <a:r>
              <a:rPr lang="en-US" sz="1800" dirty="0"/>
              <a:t>PCA and Feature Selection</a:t>
            </a:r>
          </a:p>
          <a:p>
            <a:pPr marL="914400" lvl="1" indent="-514350">
              <a:buFont typeface="+mj-lt"/>
              <a:buAutoNum type="arabicPeriod"/>
            </a:pPr>
            <a:r>
              <a:rPr lang="en-US" sz="1800" dirty="0"/>
              <a:t>Baseline - Naïve Persistence model</a:t>
            </a:r>
          </a:p>
          <a:p>
            <a:pPr marL="914400" lvl="1" indent="-514350">
              <a:buFont typeface="+mj-lt"/>
              <a:buAutoNum type="arabicPeriod"/>
            </a:pPr>
            <a:r>
              <a:rPr lang="en-US" sz="1800" dirty="0"/>
              <a:t>ARIMA Modeling</a:t>
            </a:r>
          </a:p>
          <a:p>
            <a:pPr marL="914400" lvl="1" indent="-514350">
              <a:buFont typeface="+mj-lt"/>
              <a:buAutoNum type="arabicPeriod"/>
            </a:pPr>
            <a:r>
              <a:rPr lang="en-US" sz="1800" dirty="0"/>
              <a:t>Time Series Linear Modeling</a:t>
            </a:r>
          </a:p>
          <a:p>
            <a:pPr marL="914400" lvl="1" indent="-514350">
              <a:buFont typeface="+mj-lt"/>
              <a:buAutoNum type="arabicPeriod"/>
            </a:pPr>
            <a:r>
              <a:rPr lang="en-US" sz="1800" dirty="0"/>
              <a:t>Nearest Neighbor </a:t>
            </a:r>
            <a:r>
              <a:rPr lang="en-US" sz="1800" dirty="0" smtClean="0"/>
              <a:t>Modeling</a:t>
            </a:r>
          </a:p>
          <a:p>
            <a:pPr marL="914400" lvl="1" indent="-514350">
              <a:buFont typeface="+mj-lt"/>
              <a:buAutoNum type="arabicPeriod"/>
            </a:pPr>
            <a:r>
              <a:rPr lang="en-US" sz="1800" dirty="0" smtClean="0"/>
              <a:t>LSTM</a:t>
            </a:r>
            <a:endParaRPr lang="en-US" dirty="0"/>
          </a:p>
          <a:p>
            <a:pPr marL="514350" indent="-514350">
              <a:buFont typeface="+mj-lt"/>
              <a:buAutoNum type="arabicPeriod"/>
            </a:pPr>
            <a:r>
              <a:rPr lang="en-US" sz="2800" dirty="0"/>
              <a:t>Results</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a:t>
            </a:fld>
            <a:r>
              <a:rPr lang="en-US"/>
              <a:t> -</a:t>
            </a:r>
          </a:p>
        </p:txBody>
      </p:sp>
    </p:spTree>
    <p:extLst>
      <p:ext uri="{BB962C8B-B14F-4D97-AF65-F5344CB8AC3E}">
        <p14:creationId xmlns:p14="http://schemas.microsoft.com/office/powerpoint/2010/main" val="5233033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ARIMA</a:t>
            </a:r>
          </a:p>
        </p:txBody>
      </p:sp>
      <p:sp>
        <p:nvSpPr>
          <p:cNvPr id="3" name="Content Placeholder 2"/>
          <p:cNvSpPr>
            <a:spLocks noGrp="1"/>
          </p:cNvSpPr>
          <p:nvPr>
            <p:ph idx="1"/>
          </p:nvPr>
        </p:nvSpPr>
        <p:spPr/>
        <p:txBody>
          <a:bodyPr/>
          <a:lstStyle/>
          <a:p>
            <a:r>
              <a:rPr lang="en-US" sz="2400" dirty="0"/>
              <a:t>Combination of autoregressive (AR), integration (I) - and moving average (MA) operations</a:t>
            </a:r>
            <a:r>
              <a:rPr lang="en-US" dirty="0"/>
              <a:t>.</a:t>
            </a:r>
          </a:p>
          <a:p>
            <a:endParaRPr lang="en-US"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20</a:t>
            </a:fld>
            <a:r>
              <a:rPr lang="en-US"/>
              <a:t> -</a:t>
            </a:r>
          </a:p>
        </p:txBody>
      </p:sp>
      <p:pic>
        <p:nvPicPr>
          <p:cNvPr id="5" name="Picture 4"/>
          <p:cNvPicPr>
            <a:picLocks noChangeAspect="1"/>
          </p:cNvPicPr>
          <p:nvPr/>
        </p:nvPicPr>
        <p:blipFill>
          <a:blip r:embed="rId2"/>
          <a:stretch>
            <a:fillRect/>
          </a:stretch>
        </p:blipFill>
        <p:spPr>
          <a:xfrm>
            <a:off x="1031491" y="2285178"/>
            <a:ext cx="5210175" cy="1762125"/>
          </a:xfrm>
          <a:prstGeom prst="rect">
            <a:avLst/>
          </a:prstGeom>
        </p:spPr>
      </p:pic>
    </p:spTree>
    <p:extLst>
      <p:ext uri="{BB962C8B-B14F-4D97-AF65-F5344CB8AC3E}">
        <p14:creationId xmlns:p14="http://schemas.microsoft.com/office/powerpoint/2010/main" val="1967464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ARIMA Results Seattle</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4328" r="998" b="6056"/>
          <a:stretch/>
        </p:blipFill>
        <p:spPr>
          <a:xfrm>
            <a:off x="446087" y="1604273"/>
            <a:ext cx="8340561" cy="4659893"/>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21</a:t>
            </a:fld>
            <a:r>
              <a:rPr lang="en-US"/>
              <a:t> -</a:t>
            </a:r>
          </a:p>
        </p:txBody>
      </p:sp>
    </p:spTree>
    <p:extLst>
      <p:ext uri="{BB962C8B-B14F-4D97-AF65-F5344CB8AC3E}">
        <p14:creationId xmlns:p14="http://schemas.microsoft.com/office/powerpoint/2010/main" val="984957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ARIMA Results Dallas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4" y="1030922"/>
            <a:ext cx="8696326" cy="5243753"/>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22</a:t>
            </a:fld>
            <a:r>
              <a:rPr lang="en-US"/>
              <a:t> -</a:t>
            </a:r>
          </a:p>
        </p:txBody>
      </p:sp>
    </p:spTree>
    <p:extLst>
      <p:ext uri="{BB962C8B-B14F-4D97-AF65-F5344CB8AC3E}">
        <p14:creationId xmlns:p14="http://schemas.microsoft.com/office/powerpoint/2010/main" val="2368440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ARIMA Results Cincinnati	</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8960" t="2408" r="7530" b="7870"/>
          <a:stretch/>
        </p:blipFill>
        <p:spPr>
          <a:xfrm>
            <a:off x="-1" y="987971"/>
            <a:ext cx="9144001" cy="5244663"/>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23</a:t>
            </a:fld>
            <a:r>
              <a:rPr lang="en-US"/>
              <a:t> -</a:t>
            </a:r>
          </a:p>
        </p:txBody>
      </p:sp>
    </p:spTree>
    <p:extLst>
      <p:ext uri="{BB962C8B-B14F-4D97-AF65-F5344CB8AC3E}">
        <p14:creationId xmlns:p14="http://schemas.microsoft.com/office/powerpoint/2010/main" val="3549696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a:t>
            </a:r>
            <a:endParaRPr lang="en-US" dirty="0"/>
          </a:p>
        </p:txBody>
      </p:sp>
      <p:sp>
        <p:nvSpPr>
          <p:cNvPr id="3" name="Content Placeholder 2"/>
          <p:cNvSpPr>
            <a:spLocks noGrp="1"/>
          </p:cNvSpPr>
          <p:nvPr>
            <p:ph idx="1"/>
          </p:nvPr>
        </p:nvSpPr>
        <p:spPr/>
        <p:txBody>
          <a:bodyPr/>
          <a:lstStyle/>
          <a:p>
            <a:endParaRPr lang="en-US" sz="1800" dirty="0" smtClean="0"/>
          </a:p>
          <a:p>
            <a:r>
              <a:rPr lang="en-US" sz="1800" dirty="0" smtClean="0"/>
              <a:t>It </a:t>
            </a:r>
            <a:r>
              <a:rPr lang="en-US" sz="1800" dirty="0" smtClean="0"/>
              <a:t>follows a recurrent neural network architecture. </a:t>
            </a:r>
          </a:p>
          <a:p>
            <a:r>
              <a:rPr lang="en-US" sz="1800" dirty="0" smtClean="0"/>
              <a:t>Generally RNNs are good at remembering short term data and use it for computation. </a:t>
            </a:r>
          </a:p>
          <a:p>
            <a:r>
              <a:rPr lang="en-US" sz="1800" dirty="0" smtClean="0"/>
              <a:t>In our case, Weather is something that is repetitive (With respect to seasons). LSTMs excel in this scenario, because it even considers the historical data that might be related to the present instant.</a:t>
            </a:r>
          </a:p>
          <a:p>
            <a:r>
              <a:rPr lang="en-US" sz="1800" dirty="0" smtClean="0"/>
              <a:t>LSTM includes a forget gate, that throws away any information that is not needed. The rest are stored in the cell state.</a:t>
            </a:r>
          </a:p>
          <a:p>
            <a:r>
              <a:rPr lang="en-US" sz="1800" dirty="0" smtClean="0"/>
              <a:t>We used </a:t>
            </a:r>
            <a:r>
              <a:rPr lang="en-US" sz="1800" dirty="0" err="1" smtClean="0"/>
              <a:t>tanh</a:t>
            </a:r>
            <a:r>
              <a:rPr lang="en-US" sz="1800" dirty="0" smtClean="0"/>
              <a:t> as our activation function</a:t>
            </a:r>
            <a:r>
              <a:rPr lang="en-US" sz="1800" dirty="0" smtClean="0"/>
              <a:t>.</a:t>
            </a:r>
            <a:endParaRPr lang="en-US" sz="1800" dirty="0" smtClean="0"/>
          </a:p>
        </p:txBody>
      </p:sp>
      <p:sp>
        <p:nvSpPr>
          <p:cNvPr id="4" name="Slide Number Placeholder 3"/>
          <p:cNvSpPr>
            <a:spLocks noGrp="1"/>
          </p:cNvSpPr>
          <p:nvPr>
            <p:ph type="sldNum" sz="quarter" idx="4"/>
          </p:nvPr>
        </p:nvSpPr>
        <p:spPr/>
        <p:txBody>
          <a:bodyPr/>
          <a:lstStyle/>
          <a:p>
            <a:pPr>
              <a:defRPr/>
            </a:pPr>
            <a:r>
              <a:rPr lang="en-US" smtClean="0"/>
              <a:t>- </a:t>
            </a:r>
            <a:fld id="{5702A24C-C4CD-4510-A1DD-CEB556D2535A}" type="slidenum">
              <a:rPr lang="en-US" smtClean="0"/>
              <a:pPr>
                <a:defRPr/>
              </a:pPr>
              <a:t>24</a:t>
            </a:fld>
            <a:r>
              <a:rPr lang="en-US" smtClean="0"/>
              <a:t> -</a:t>
            </a:r>
            <a:endParaRPr lang="en-US"/>
          </a:p>
        </p:txBody>
      </p:sp>
    </p:spTree>
    <p:extLst>
      <p:ext uri="{BB962C8B-B14F-4D97-AF65-F5344CB8AC3E}">
        <p14:creationId xmlns:p14="http://schemas.microsoft.com/office/powerpoint/2010/main" val="1558876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 Predictions</a:t>
            </a:r>
            <a:endParaRPr lang="en-US" dirty="0"/>
          </a:p>
        </p:txBody>
      </p:sp>
      <p:sp>
        <p:nvSpPr>
          <p:cNvPr id="4" name="Slide Number Placeholder 3"/>
          <p:cNvSpPr>
            <a:spLocks noGrp="1"/>
          </p:cNvSpPr>
          <p:nvPr>
            <p:ph type="sldNum" sz="quarter" idx="4"/>
          </p:nvPr>
        </p:nvSpPr>
        <p:spPr/>
        <p:txBody>
          <a:bodyPr/>
          <a:lstStyle/>
          <a:p>
            <a:pPr>
              <a:defRPr/>
            </a:pPr>
            <a:r>
              <a:rPr lang="en-US" smtClean="0"/>
              <a:t>- </a:t>
            </a:r>
            <a:fld id="{5702A24C-C4CD-4510-A1DD-CEB556D2535A}" type="slidenum">
              <a:rPr lang="en-US" smtClean="0"/>
              <a:pPr>
                <a:defRPr/>
              </a:pPr>
              <a:t>25</a:t>
            </a:fld>
            <a:r>
              <a:rPr lang="en-US" smtClean="0"/>
              <a:t> -</a:t>
            </a:r>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069" y="1305120"/>
            <a:ext cx="3800234" cy="2268265"/>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198" y="1305119"/>
            <a:ext cx="3509745" cy="226826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898" y="4076824"/>
            <a:ext cx="3483980" cy="2079501"/>
          </a:xfrm>
          <a:prstGeom prst="rect">
            <a:avLst/>
          </a:prstGeom>
        </p:spPr>
      </p:pic>
      <p:sp>
        <p:nvSpPr>
          <p:cNvPr id="12" name="TextBox 11"/>
          <p:cNvSpPr txBox="1"/>
          <p:nvPr/>
        </p:nvSpPr>
        <p:spPr>
          <a:xfrm>
            <a:off x="1921397" y="1122744"/>
            <a:ext cx="1197764" cy="369332"/>
          </a:xfrm>
          <a:prstGeom prst="rect">
            <a:avLst/>
          </a:prstGeom>
          <a:noFill/>
        </p:spPr>
        <p:txBody>
          <a:bodyPr wrap="none" rtlCol="0">
            <a:spAutoFit/>
          </a:bodyPr>
          <a:lstStyle/>
          <a:p>
            <a:r>
              <a:rPr lang="en-US" dirty="0"/>
              <a:t>Cincinnati</a:t>
            </a:r>
          </a:p>
        </p:txBody>
      </p:sp>
      <p:sp>
        <p:nvSpPr>
          <p:cNvPr id="14" name="TextBox 13"/>
          <p:cNvSpPr txBox="1"/>
          <p:nvPr/>
        </p:nvSpPr>
        <p:spPr>
          <a:xfrm>
            <a:off x="6400801" y="1128731"/>
            <a:ext cx="825867" cy="369332"/>
          </a:xfrm>
          <a:prstGeom prst="rect">
            <a:avLst/>
          </a:prstGeom>
          <a:noFill/>
        </p:spPr>
        <p:txBody>
          <a:bodyPr wrap="none" rtlCol="0">
            <a:spAutoFit/>
          </a:bodyPr>
          <a:lstStyle/>
          <a:p>
            <a:r>
              <a:rPr lang="en-US" dirty="0" smtClean="0"/>
              <a:t>Dallas</a:t>
            </a:r>
            <a:endParaRPr lang="en-US" dirty="0"/>
          </a:p>
        </p:txBody>
      </p:sp>
      <p:sp>
        <p:nvSpPr>
          <p:cNvPr id="15" name="TextBox 14"/>
          <p:cNvSpPr txBox="1"/>
          <p:nvPr/>
        </p:nvSpPr>
        <p:spPr>
          <a:xfrm>
            <a:off x="4167357" y="3781024"/>
            <a:ext cx="902811" cy="369332"/>
          </a:xfrm>
          <a:prstGeom prst="rect">
            <a:avLst/>
          </a:prstGeom>
          <a:noFill/>
        </p:spPr>
        <p:txBody>
          <a:bodyPr wrap="none" rtlCol="0">
            <a:spAutoFit/>
          </a:bodyPr>
          <a:lstStyle/>
          <a:p>
            <a:r>
              <a:rPr lang="en-US" dirty="0" smtClean="0"/>
              <a:t>Seattle</a:t>
            </a:r>
            <a:endParaRPr lang="en-US" dirty="0"/>
          </a:p>
        </p:txBody>
      </p:sp>
    </p:spTree>
    <p:extLst>
      <p:ext uri="{BB962C8B-B14F-4D97-AF65-F5344CB8AC3E}">
        <p14:creationId xmlns:p14="http://schemas.microsoft.com/office/powerpoint/2010/main" val="613759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Modeling</a:t>
            </a:r>
          </a:p>
        </p:txBody>
      </p:sp>
      <p:sp>
        <p:nvSpPr>
          <p:cNvPr id="3" name="Content Placeholder 2"/>
          <p:cNvSpPr>
            <a:spLocks noGrp="1"/>
          </p:cNvSpPr>
          <p:nvPr>
            <p:ph idx="1"/>
          </p:nvPr>
        </p:nvSpPr>
        <p:spPr/>
        <p:txBody>
          <a:bodyPr/>
          <a:lstStyle/>
          <a:p>
            <a:r>
              <a:rPr lang="en-US" dirty="0"/>
              <a:t>Created a lagged dataset (by 1 day)</a:t>
            </a:r>
          </a:p>
          <a:p>
            <a:r>
              <a:rPr lang="en-US" dirty="0"/>
              <a:t>Mapped attributes to next day’s temperature</a:t>
            </a:r>
          </a:p>
          <a:p>
            <a:r>
              <a:rPr lang="en-US" dirty="0"/>
              <a:t>Split data into train and test (random sampling)</a:t>
            </a:r>
          </a:p>
          <a:p>
            <a:r>
              <a:rPr lang="en-US" dirty="0"/>
              <a:t>Trained model with selected features</a:t>
            </a:r>
          </a:p>
          <a:p>
            <a:pPr marL="0" indent="0">
              <a:buNone/>
            </a:pPr>
            <a:endParaRPr lang="en-US" dirty="0"/>
          </a:p>
          <a:p>
            <a:pPr lvl="1"/>
            <a:endParaRPr lang="en-US" dirty="0"/>
          </a:p>
          <a:p>
            <a:pPr lvl="1"/>
            <a:endParaRPr lang="en-US"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26</a:t>
            </a:fld>
            <a:r>
              <a:rPr lang="en-US"/>
              <a:t> -</a:t>
            </a:r>
          </a:p>
        </p:txBody>
      </p:sp>
    </p:spTree>
    <p:extLst>
      <p:ext uri="{BB962C8B-B14F-4D97-AF65-F5344CB8AC3E}">
        <p14:creationId xmlns:p14="http://schemas.microsoft.com/office/powerpoint/2010/main" val="2021391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Prediction Seattle</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27</a:t>
            </a:fld>
            <a:r>
              <a:rPr lang="en-US"/>
              <a:t> -</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2813"/>
            <a:ext cx="9144000" cy="5573711"/>
          </a:xfrm>
        </p:spPr>
      </p:pic>
    </p:spTree>
    <p:extLst>
      <p:ext uri="{BB962C8B-B14F-4D97-AF65-F5344CB8AC3E}">
        <p14:creationId xmlns:p14="http://schemas.microsoft.com/office/powerpoint/2010/main" val="1328336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Prediction Dallas</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28</a:t>
            </a:fld>
            <a:r>
              <a:rPr lang="en-US"/>
              <a:t>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2812"/>
            <a:ext cx="9144000" cy="5414415"/>
          </a:xfrm>
        </p:spPr>
      </p:pic>
    </p:spTree>
    <p:extLst>
      <p:ext uri="{BB962C8B-B14F-4D97-AF65-F5344CB8AC3E}">
        <p14:creationId xmlns:p14="http://schemas.microsoft.com/office/powerpoint/2010/main" val="3834176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Prediction Cincinnati</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2813"/>
            <a:ext cx="9144000" cy="5435435"/>
          </a:xfrm>
        </p:spPr>
      </p:pic>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29</a:t>
            </a:fld>
            <a:r>
              <a:rPr lang="en-US"/>
              <a:t> -</a:t>
            </a:r>
          </a:p>
        </p:txBody>
      </p:sp>
    </p:spTree>
    <p:extLst>
      <p:ext uri="{BB962C8B-B14F-4D97-AF65-F5344CB8AC3E}">
        <p14:creationId xmlns:p14="http://schemas.microsoft.com/office/powerpoint/2010/main" val="1715058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3</a:t>
            </a:fld>
            <a:r>
              <a:rPr lang="en-US"/>
              <a:t>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759323"/>
          </a:xfrm>
          <a:prstGeom prst="rect">
            <a:avLst/>
          </a:prstGeom>
        </p:spPr>
      </p:pic>
    </p:spTree>
    <p:extLst>
      <p:ext uri="{BB962C8B-B14F-4D97-AF65-F5344CB8AC3E}">
        <p14:creationId xmlns:p14="http://schemas.microsoft.com/office/powerpoint/2010/main" val="1918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37979969"/>
              </p:ext>
            </p:extLst>
          </p:nvPr>
        </p:nvGraphicFramePr>
        <p:xfrm>
          <a:off x="446088" y="1324196"/>
          <a:ext cx="8229600" cy="2225040"/>
        </p:xfrm>
        <a:graphic>
          <a:graphicData uri="http://schemas.openxmlformats.org/drawingml/2006/table">
            <a:tbl>
              <a:tblPr firstRow="1" bandRow="1">
                <a:tableStyleId>{5940675A-B579-460E-94D1-54222C63F5DA}</a:tableStyleId>
              </a:tblPr>
              <a:tblGrid>
                <a:gridCol w="2057400">
                  <a:extLst>
                    <a:ext uri="{9D8B030D-6E8A-4147-A177-3AD203B41FA5}">
                      <a16:colId xmlns:a16="http://schemas.microsoft.com/office/drawing/2014/main" xmlns="" val="2972996332"/>
                    </a:ext>
                  </a:extLst>
                </a:gridCol>
                <a:gridCol w="2057400">
                  <a:extLst>
                    <a:ext uri="{9D8B030D-6E8A-4147-A177-3AD203B41FA5}">
                      <a16:colId xmlns:a16="http://schemas.microsoft.com/office/drawing/2014/main" xmlns="" val="240490076"/>
                    </a:ext>
                  </a:extLst>
                </a:gridCol>
                <a:gridCol w="2057400">
                  <a:extLst>
                    <a:ext uri="{9D8B030D-6E8A-4147-A177-3AD203B41FA5}">
                      <a16:colId xmlns:a16="http://schemas.microsoft.com/office/drawing/2014/main" xmlns="" val="2422348489"/>
                    </a:ext>
                  </a:extLst>
                </a:gridCol>
                <a:gridCol w="2057400">
                  <a:extLst>
                    <a:ext uri="{9D8B030D-6E8A-4147-A177-3AD203B41FA5}">
                      <a16:colId xmlns:a16="http://schemas.microsoft.com/office/drawing/2014/main" xmlns="" val="1652510660"/>
                    </a:ext>
                  </a:extLst>
                </a:gridCol>
              </a:tblGrid>
              <a:tr h="370840">
                <a:tc>
                  <a:txBody>
                    <a:bodyPr/>
                    <a:lstStyle/>
                    <a:p>
                      <a:r>
                        <a:rPr lang="en-US" dirty="0"/>
                        <a:t>Model</a:t>
                      </a:r>
                    </a:p>
                  </a:txBody>
                  <a:tcPr/>
                </a:tc>
                <a:tc>
                  <a:txBody>
                    <a:bodyPr/>
                    <a:lstStyle/>
                    <a:p>
                      <a:r>
                        <a:rPr lang="en-US" dirty="0"/>
                        <a:t>Seattle</a:t>
                      </a:r>
                      <a:r>
                        <a:rPr lang="en-US" baseline="0" dirty="0"/>
                        <a:t> </a:t>
                      </a:r>
                      <a:r>
                        <a:rPr lang="en-US" baseline="0" dirty="0" smtClean="0"/>
                        <a:t>RMSE</a:t>
                      </a:r>
                      <a:endParaRPr lang="en-US" dirty="0"/>
                    </a:p>
                  </a:txBody>
                  <a:tcPr/>
                </a:tc>
                <a:tc>
                  <a:txBody>
                    <a:bodyPr/>
                    <a:lstStyle/>
                    <a:p>
                      <a:r>
                        <a:rPr lang="en-US" dirty="0"/>
                        <a:t>Dallas </a:t>
                      </a:r>
                      <a:r>
                        <a:rPr lang="en-US" dirty="0" smtClean="0"/>
                        <a:t>RMSE</a:t>
                      </a:r>
                      <a:endParaRPr lang="en-US" dirty="0"/>
                    </a:p>
                  </a:txBody>
                  <a:tcPr/>
                </a:tc>
                <a:tc>
                  <a:txBody>
                    <a:bodyPr/>
                    <a:lstStyle/>
                    <a:p>
                      <a:r>
                        <a:rPr lang="en-US" dirty="0"/>
                        <a:t>Cincinnati </a:t>
                      </a:r>
                      <a:r>
                        <a:rPr lang="en-US" dirty="0" smtClean="0"/>
                        <a:t>RMSE</a:t>
                      </a:r>
                      <a:endParaRPr lang="en-US" dirty="0"/>
                    </a:p>
                  </a:txBody>
                  <a:tcPr/>
                </a:tc>
                <a:extLst>
                  <a:ext uri="{0D108BD9-81ED-4DB2-BD59-A6C34878D82A}">
                    <a16:rowId xmlns:a16="http://schemas.microsoft.com/office/drawing/2014/main" xmlns="" val="3481679914"/>
                  </a:ext>
                </a:extLst>
              </a:tr>
              <a:tr h="370840">
                <a:tc>
                  <a:txBody>
                    <a:bodyPr/>
                    <a:lstStyle/>
                    <a:p>
                      <a:r>
                        <a:rPr lang="en-US" dirty="0"/>
                        <a:t>Baseline</a:t>
                      </a:r>
                    </a:p>
                  </a:txBody>
                  <a:tcPr/>
                </a:tc>
                <a:tc>
                  <a:txBody>
                    <a:bodyPr/>
                    <a:lstStyle/>
                    <a:p>
                      <a:pPr algn="r" rtl="0" fontAlgn="b"/>
                      <a:r>
                        <a:rPr lang="is-IS" dirty="0" smtClean="0">
                          <a:effectLst/>
                        </a:rPr>
                        <a:t>1.78</a:t>
                      </a:r>
                      <a:endParaRPr lang="is-IS" dirty="0">
                        <a:effectLst/>
                      </a:endParaRPr>
                    </a:p>
                  </a:txBody>
                  <a:tcPr marL="38100" marR="38100" marT="25400" marB="25400" anchor="b"/>
                </a:tc>
                <a:tc>
                  <a:txBody>
                    <a:bodyPr/>
                    <a:lstStyle/>
                    <a:p>
                      <a:pPr algn="r" rtl="0" fontAlgn="b"/>
                      <a:r>
                        <a:rPr lang="hr-HR" dirty="0" smtClean="0">
                          <a:effectLst/>
                        </a:rPr>
                        <a:t>2.14</a:t>
                      </a:r>
                      <a:endParaRPr lang="hr-HR" dirty="0">
                        <a:effectLst/>
                      </a:endParaRPr>
                    </a:p>
                  </a:txBody>
                  <a:tcPr marL="38100" marR="38100" marT="25400" marB="25400" anchor="b"/>
                </a:tc>
                <a:tc>
                  <a:txBody>
                    <a:bodyPr/>
                    <a:lstStyle/>
                    <a:p>
                      <a:pPr algn="r" rtl="0" fontAlgn="b"/>
                      <a:r>
                        <a:rPr lang="is-IS" dirty="0" smtClean="0">
                          <a:effectLst/>
                        </a:rPr>
                        <a:t>2.58</a:t>
                      </a:r>
                      <a:endParaRPr lang="is-IS" dirty="0">
                        <a:effectLst/>
                      </a:endParaRPr>
                    </a:p>
                  </a:txBody>
                  <a:tcPr marL="38100" marR="38100" marT="25400" marB="25400" anchor="b"/>
                </a:tc>
                <a:extLst>
                  <a:ext uri="{0D108BD9-81ED-4DB2-BD59-A6C34878D82A}">
                    <a16:rowId xmlns:a16="http://schemas.microsoft.com/office/drawing/2014/main" xmlns="" val="1516801302"/>
                  </a:ext>
                </a:extLst>
              </a:tr>
              <a:tr h="370840">
                <a:tc>
                  <a:txBody>
                    <a:bodyPr/>
                    <a:lstStyle/>
                    <a:p>
                      <a:r>
                        <a:rPr lang="en-US" dirty="0"/>
                        <a:t>AR</a:t>
                      </a:r>
                    </a:p>
                  </a:txBody>
                  <a:tcPr/>
                </a:tc>
                <a:tc>
                  <a:txBody>
                    <a:bodyPr/>
                    <a:lstStyle/>
                    <a:p>
                      <a:pPr algn="r" rtl="0" fontAlgn="b"/>
                      <a:r>
                        <a:rPr lang="is-IS" dirty="0" smtClean="0">
                          <a:effectLst/>
                        </a:rPr>
                        <a:t>1.37</a:t>
                      </a:r>
                      <a:endParaRPr lang="is-IS" dirty="0">
                        <a:effectLst/>
                      </a:endParaRPr>
                    </a:p>
                  </a:txBody>
                  <a:tcPr marL="38100" marR="38100" marT="25400" marB="25400" anchor="b"/>
                </a:tc>
                <a:tc>
                  <a:txBody>
                    <a:bodyPr/>
                    <a:lstStyle/>
                    <a:p>
                      <a:pPr algn="r" rtl="0" fontAlgn="b"/>
                      <a:r>
                        <a:rPr lang="nb-NO" dirty="0" smtClean="0">
                          <a:effectLst/>
                        </a:rPr>
                        <a:t>1.54</a:t>
                      </a:r>
                      <a:endParaRPr lang="nb-NO" dirty="0">
                        <a:effectLst/>
                      </a:endParaRPr>
                    </a:p>
                  </a:txBody>
                  <a:tcPr marL="38100" marR="38100" marT="25400" marB="25400" anchor="b"/>
                </a:tc>
                <a:tc>
                  <a:txBody>
                    <a:bodyPr/>
                    <a:lstStyle/>
                    <a:p>
                      <a:pPr algn="r" rtl="0" fontAlgn="b"/>
                      <a:r>
                        <a:rPr lang="is-IS" dirty="0" smtClean="0">
                          <a:effectLst/>
                        </a:rPr>
                        <a:t>2.06</a:t>
                      </a:r>
                      <a:endParaRPr lang="is-IS" dirty="0">
                        <a:effectLst/>
                      </a:endParaRPr>
                    </a:p>
                  </a:txBody>
                  <a:tcPr marL="38100" marR="38100" marT="25400" marB="25400" anchor="b"/>
                </a:tc>
                <a:extLst>
                  <a:ext uri="{0D108BD9-81ED-4DB2-BD59-A6C34878D82A}">
                    <a16:rowId xmlns:a16="http://schemas.microsoft.com/office/drawing/2014/main" xmlns="" val="3422355126"/>
                  </a:ext>
                </a:extLst>
              </a:tr>
              <a:tr h="370840">
                <a:tc>
                  <a:txBody>
                    <a:bodyPr/>
                    <a:lstStyle/>
                    <a:p>
                      <a:r>
                        <a:rPr lang="en-US" dirty="0"/>
                        <a:t>ARIMA</a:t>
                      </a:r>
                    </a:p>
                  </a:txBody>
                  <a:tcPr/>
                </a:tc>
                <a:tc>
                  <a:txBody>
                    <a:bodyPr/>
                    <a:lstStyle/>
                    <a:p>
                      <a:pPr algn="r" rtl="0" fontAlgn="b"/>
                      <a:r>
                        <a:rPr lang="is-IS" dirty="0" smtClean="0">
                          <a:effectLst/>
                        </a:rPr>
                        <a:t>1.56</a:t>
                      </a:r>
                      <a:endParaRPr lang="is-IS" dirty="0">
                        <a:effectLst/>
                      </a:endParaRPr>
                    </a:p>
                  </a:txBody>
                  <a:tcPr marL="38100" marR="38100" marT="25400" marB="25400" anchor="b"/>
                </a:tc>
                <a:tc>
                  <a:txBody>
                    <a:bodyPr/>
                    <a:lstStyle/>
                    <a:p>
                      <a:pPr algn="r" rtl="0" fontAlgn="b"/>
                      <a:r>
                        <a:rPr lang="is-IS" dirty="0" smtClean="0">
                          <a:effectLst/>
                        </a:rPr>
                        <a:t>1.82</a:t>
                      </a:r>
                      <a:endParaRPr lang="is-IS" dirty="0">
                        <a:effectLst/>
                      </a:endParaRPr>
                    </a:p>
                  </a:txBody>
                  <a:tcPr marL="38100" marR="38100" marT="25400" marB="25400" anchor="b"/>
                </a:tc>
                <a:tc>
                  <a:txBody>
                    <a:bodyPr/>
                    <a:lstStyle/>
                    <a:p>
                      <a:pPr algn="r" rtl="0" fontAlgn="b"/>
                      <a:r>
                        <a:rPr lang="is-IS" dirty="0" smtClean="0">
                          <a:effectLst/>
                        </a:rPr>
                        <a:t>2.29</a:t>
                      </a:r>
                      <a:endParaRPr lang="is-IS" dirty="0">
                        <a:effectLst/>
                      </a:endParaRPr>
                    </a:p>
                  </a:txBody>
                  <a:tcPr marL="38100" marR="38100" marT="25400" marB="25400" anchor="b"/>
                </a:tc>
                <a:extLst>
                  <a:ext uri="{0D108BD9-81ED-4DB2-BD59-A6C34878D82A}">
                    <a16:rowId xmlns:a16="http://schemas.microsoft.com/office/drawing/2014/main" xmlns="" val="2150651775"/>
                  </a:ext>
                </a:extLst>
              </a:tr>
              <a:tr h="370840">
                <a:tc>
                  <a:txBody>
                    <a:bodyPr/>
                    <a:lstStyle/>
                    <a:p>
                      <a:r>
                        <a:rPr lang="en-US" dirty="0" smtClean="0"/>
                        <a:t>LSTM</a:t>
                      </a:r>
                      <a:endParaRPr lang="en-US" dirty="0"/>
                    </a:p>
                  </a:txBody>
                  <a:tcPr/>
                </a:tc>
                <a:tc>
                  <a:txBody>
                    <a:bodyPr/>
                    <a:lstStyle/>
                    <a:p>
                      <a:pPr algn="r" rtl="0" fontAlgn="b"/>
                      <a:r>
                        <a:rPr lang="nb-NO" dirty="0" smtClean="0">
                          <a:effectLst/>
                        </a:rPr>
                        <a:t>1.82</a:t>
                      </a:r>
                      <a:endParaRPr lang="nb-NO" dirty="0">
                        <a:effectLst/>
                      </a:endParaRPr>
                    </a:p>
                  </a:txBody>
                  <a:tcPr marL="38100" marR="38100" marT="25400" marB="25400" anchor="b"/>
                </a:tc>
                <a:tc>
                  <a:txBody>
                    <a:bodyPr/>
                    <a:lstStyle/>
                    <a:p>
                      <a:pPr algn="r" rtl="0" fontAlgn="b"/>
                      <a:r>
                        <a:rPr lang="is-IS" dirty="0" smtClean="0">
                          <a:effectLst/>
                        </a:rPr>
                        <a:t>2.18</a:t>
                      </a:r>
                      <a:endParaRPr lang="is-IS" dirty="0">
                        <a:effectLst/>
                      </a:endParaRPr>
                    </a:p>
                  </a:txBody>
                  <a:tcPr marL="38100" marR="38100" marT="25400" marB="25400" anchor="b"/>
                </a:tc>
                <a:tc>
                  <a:txBody>
                    <a:bodyPr/>
                    <a:lstStyle/>
                    <a:p>
                      <a:pPr algn="r" rtl="0" fontAlgn="b"/>
                      <a:r>
                        <a:rPr lang="hr-HR" dirty="0" smtClean="0">
                          <a:effectLst/>
                        </a:rPr>
                        <a:t>2.65</a:t>
                      </a:r>
                      <a:endParaRPr lang="hr-HR" dirty="0">
                        <a:effectLst/>
                      </a:endParaRPr>
                    </a:p>
                  </a:txBody>
                  <a:tcPr marL="38100" marR="38100" marT="25400" marB="25400" anchor="b"/>
                </a:tc>
                <a:extLst>
                  <a:ext uri="{0D108BD9-81ED-4DB2-BD59-A6C34878D82A}">
                    <a16:rowId xmlns:a16="http://schemas.microsoft.com/office/drawing/2014/main" xmlns="" val="3399639485"/>
                  </a:ext>
                </a:extLst>
              </a:tr>
              <a:tr h="370840">
                <a:tc>
                  <a:txBody>
                    <a:bodyPr/>
                    <a:lstStyle/>
                    <a:p>
                      <a:r>
                        <a:rPr lang="en-US" dirty="0"/>
                        <a:t>KNN (k=4)</a:t>
                      </a:r>
                    </a:p>
                  </a:txBody>
                  <a:tcPr/>
                </a:tc>
                <a:tc>
                  <a:txBody>
                    <a:bodyPr/>
                    <a:lstStyle/>
                    <a:p>
                      <a:pPr algn="r" rtl="0" fontAlgn="b"/>
                      <a:r>
                        <a:rPr lang="cs-CZ" dirty="0" smtClean="0">
                          <a:effectLst/>
                        </a:rPr>
                        <a:t>1.90</a:t>
                      </a:r>
                      <a:endParaRPr lang="cs-CZ" dirty="0">
                        <a:effectLst/>
                      </a:endParaRPr>
                    </a:p>
                  </a:txBody>
                  <a:tcPr marL="38100" marR="38100" marT="25400" marB="25400" anchor="b"/>
                </a:tc>
                <a:tc>
                  <a:txBody>
                    <a:bodyPr/>
                    <a:lstStyle/>
                    <a:p>
                      <a:pPr algn="r" rtl="0" fontAlgn="b"/>
                      <a:r>
                        <a:rPr lang="is-IS" dirty="0" smtClean="0">
                          <a:effectLst/>
                        </a:rPr>
                        <a:t>2.59</a:t>
                      </a:r>
                      <a:endParaRPr lang="is-IS" dirty="0">
                        <a:effectLst/>
                      </a:endParaRPr>
                    </a:p>
                  </a:txBody>
                  <a:tcPr marL="38100" marR="38100" marT="25400" marB="25400" anchor="b"/>
                </a:tc>
                <a:tc>
                  <a:txBody>
                    <a:bodyPr/>
                    <a:lstStyle/>
                    <a:p>
                      <a:pPr algn="r" rtl="0" fontAlgn="b"/>
                      <a:r>
                        <a:rPr lang="cs-CZ" dirty="0" smtClean="0">
                          <a:effectLst/>
                        </a:rPr>
                        <a:t>2.83</a:t>
                      </a:r>
                      <a:endParaRPr lang="cs-CZ" dirty="0">
                        <a:effectLst/>
                      </a:endParaRPr>
                    </a:p>
                  </a:txBody>
                  <a:tcPr marL="38100" marR="38100" marT="25400" marB="25400" anchor="b"/>
                </a:tc>
                <a:extLst>
                  <a:ext uri="{0D108BD9-81ED-4DB2-BD59-A6C34878D82A}">
                    <a16:rowId xmlns:a16="http://schemas.microsoft.com/office/drawing/2014/main" xmlns="" val="1075557551"/>
                  </a:ext>
                </a:extLst>
              </a:tr>
            </a:tbl>
          </a:graphicData>
        </a:graphic>
      </p:graphicFrame>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30</a:t>
            </a:fld>
            <a:r>
              <a:rPr lang="en-US"/>
              <a:t> -</a:t>
            </a:r>
          </a:p>
        </p:txBody>
      </p:sp>
      <p:sp>
        <p:nvSpPr>
          <p:cNvPr id="3" name="TextBox 2"/>
          <p:cNvSpPr txBox="1"/>
          <p:nvPr/>
        </p:nvSpPr>
        <p:spPr>
          <a:xfrm>
            <a:off x="798653" y="4224759"/>
            <a:ext cx="4109074" cy="923330"/>
          </a:xfrm>
          <a:prstGeom prst="rect">
            <a:avLst/>
          </a:prstGeom>
          <a:noFill/>
        </p:spPr>
        <p:txBody>
          <a:bodyPr wrap="none" rtlCol="0">
            <a:spAutoFit/>
          </a:bodyPr>
          <a:lstStyle/>
          <a:p>
            <a:r>
              <a:rPr lang="en-US" dirty="0" smtClean="0"/>
              <a:t>Inference:</a:t>
            </a:r>
          </a:p>
          <a:p>
            <a:pPr marL="800100" lvl="1" indent="-342900">
              <a:buFont typeface="+mj-lt"/>
              <a:buAutoNum type="arabicPeriod"/>
            </a:pPr>
            <a:r>
              <a:rPr lang="en-US" dirty="0" smtClean="0"/>
              <a:t>AR and ARIMA perform better </a:t>
            </a:r>
          </a:p>
          <a:p>
            <a:pPr marL="800100" lvl="1" indent="-342900">
              <a:buFont typeface="+mj-lt"/>
              <a:buAutoNum type="arabicPeriod"/>
            </a:pPr>
            <a:endParaRPr lang="en-US" dirty="0"/>
          </a:p>
        </p:txBody>
      </p:sp>
    </p:spTree>
    <p:extLst>
      <p:ext uri="{BB962C8B-B14F-4D97-AF65-F5344CB8AC3E}">
        <p14:creationId xmlns:p14="http://schemas.microsoft.com/office/powerpoint/2010/main" val="635111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31</a:t>
            </a:fld>
            <a:r>
              <a:rPr lang="en-US"/>
              <a:t> -</a:t>
            </a:r>
          </a:p>
        </p:txBody>
      </p:sp>
      <p:sp>
        <p:nvSpPr>
          <p:cNvPr id="6" name="Rectangle 5"/>
          <p:cNvSpPr/>
          <p:nvPr/>
        </p:nvSpPr>
        <p:spPr>
          <a:xfrm>
            <a:off x="684212" y="5649403"/>
            <a:ext cx="7991475" cy="707886"/>
          </a:xfrm>
          <a:prstGeom prst="rect">
            <a:avLst/>
          </a:prstGeom>
        </p:spPr>
        <p:txBody>
          <a:bodyPr wrap="square">
            <a:spAutoFit/>
          </a:bodyPr>
          <a:lstStyle/>
          <a:p>
            <a:r>
              <a:rPr lang="en-US" sz="2000" dirty="0">
                <a:latin typeface="Times" charset="0"/>
                <a:ea typeface="Times" charset="0"/>
                <a:cs typeface="Times" charset="0"/>
              </a:rPr>
              <a:t>“All the team members agree on the team members’ contributions in terms of both (a) what s/he did and (b) the percentage”</a:t>
            </a:r>
            <a:endParaRPr lang="en-US" sz="2000" dirty="0">
              <a:effectLst/>
              <a:latin typeface="Times" charset="0"/>
              <a:ea typeface="Times" charset="0"/>
              <a:cs typeface="Times" charset="0"/>
            </a:endParaRPr>
          </a:p>
        </p:txBody>
      </p:sp>
    </p:spTree>
    <p:extLst>
      <p:ext uri="{BB962C8B-B14F-4D97-AF65-F5344CB8AC3E}">
        <p14:creationId xmlns:p14="http://schemas.microsoft.com/office/powerpoint/2010/main" val="167267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Members</a:t>
            </a:r>
          </a:p>
        </p:txBody>
      </p:sp>
      <p:sp>
        <p:nvSpPr>
          <p:cNvPr id="3" name="Content Placeholder 2"/>
          <p:cNvSpPr>
            <a:spLocks noGrp="1"/>
          </p:cNvSpPr>
          <p:nvPr>
            <p:ph idx="1"/>
          </p:nvPr>
        </p:nvSpPr>
        <p:spPr/>
        <p:txBody>
          <a:bodyPr/>
          <a:lstStyle/>
          <a:p>
            <a:pPr>
              <a:buFont typeface="+mj-lt"/>
              <a:buAutoNum type="arabicPeriod"/>
            </a:pPr>
            <a:endParaRPr lang="hr-HR" sz="1600" dirty="0" smtClean="0"/>
          </a:p>
          <a:p>
            <a:pPr>
              <a:buFont typeface="+mj-lt"/>
              <a:buAutoNum type="arabicPeriod"/>
            </a:pPr>
            <a:endParaRPr lang="hr-HR" sz="1600" dirty="0"/>
          </a:p>
          <a:p>
            <a:pPr>
              <a:buFont typeface="+mj-lt"/>
              <a:buAutoNum type="arabicPeriod"/>
            </a:pPr>
            <a:endParaRPr lang="hr-HR" sz="1600" dirty="0" smtClean="0"/>
          </a:p>
          <a:p>
            <a:pPr marL="0" indent="0">
              <a:buNone/>
            </a:pPr>
            <a:endParaRPr lang="hr-HR" sz="1600" dirty="0" smtClean="0"/>
          </a:p>
          <a:p>
            <a:pPr>
              <a:buFont typeface="+mj-lt"/>
              <a:buAutoNum type="arabicPeriod"/>
            </a:pPr>
            <a:r>
              <a:rPr lang="hr-HR" sz="1600" dirty="0" err="1" smtClean="0"/>
              <a:t>Balaji</a:t>
            </a:r>
            <a:r>
              <a:rPr lang="hr-HR" sz="1600" dirty="0" smtClean="0"/>
              <a:t> </a:t>
            </a:r>
            <a:r>
              <a:rPr lang="hr-HR" sz="1600" dirty="0" err="1"/>
              <a:t>Sankar</a:t>
            </a:r>
            <a:r>
              <a:rPr lang="hr-HR" sz="1600" dirty="0"/>
              <a:t> </a:t>
            </a:r>
            <a:r>
              <a:rPr lang="mr-IN" sz="1600" dirty="0"/>
              <a:t>–</a:t>
            </a:r>
            <a:r>
              <a:rPr lang="hr-HR" sz="1600" dirty="0"/>
              <a:t> 1209346459 </a:t>
            </a:r>
            <a:r>
              <a:rPr lang="en-US" sz="1600" dirty="0"/>
              <a:t>- </a:t>
            </a:r>
            <a:r>
              <a:rPr lang="en-US" sz="1600" dirty="0">
                <a:hlinkClick r:id="rId2"/>
              </a:rPr>
              <a:t>bsankar@asu.edu</a:t>
            </a:r>
            <a:r>
              <a:rPr lang="en-US" sz="1600" dirty="0"/>
              <a:t> </a:t>
            </a:r>
            <a:r>
              <a:rPr lang="mr-IN" sz="1600" dirty="0"/>
              <a:t>–</a:t>
            </a:r>
            <a:r>
              <a:rPr lang="en-US" sz="1600" dirty="0"/>
              <a:t> 20% contribution</a:t>
            </a:r>
          </a:p>
          <a:p>
            <a:pPr>
              <a:buFont typeface="+mj-lt"/>
              <a:buAutoNum type="arabicPeriod"/>
            </a:pPr>
            <a:r>
              <a:rPr lang="en-US" sz="1600" dirty="0" err="1" smtClean="0"/>
              <a:t>Karthik</a:t>
            </a:r>
            <a:r>
              <a:rPr lang="en-US" sz="1600" dirty="0" smtClean="0"/>
              <a:t> </a:t>
            </a:r>
            <a:r>
              <a:rPr lang="en-US" sz="1600" dirty="0"/>
              <a:t>Subramanian </a:t>
            </a:r>
            <a:r>
              <a:rPr lang="mr-IN" sz="1600" dirty="0"/>
              <a:t>–</a:t>
            </a:r>
            <a:r>
              <a:rPr lang="en-US" sz="1600" dirty="0"/>
              <a:t> 1209360876 - </a:t>
            </a:r>
            <a:r>
              <a:rPr lang="en-US" sz="1600" dirty="0">
                <a:hlinkClick r:id="rId3"/>
              </a:rPr>
              <a:t>ksubra19@asu.edu</a:t>
            </a:r>
            <a:r>
              <a:rPr lang="en-US" sz="1600" dirty="0"/>
              <a:t> </a:t>
            </a:r>
            <a:r>
              <a:rPr lang="mr-IN" sz="1600" dirty="0"/>
              <a:t>–</a:t>
            </a:r>
            <a:r>
              <a:rPr lang="en-US" sz="1600" dirty="0"/>
              <a:t> 20% contribution</a:t>
            </a:r>
          </a:p>
          <a:p>
            <a:pPr>
              <a:buFont typeface="+mj-lt"/>
              <a:buAutoNum type="arabicPeriod"/>
            </a:pPr>
            <a:r>
              <a:rPr lang="en-US" sz="1600" dirty="0" err="1" smtClean="0"/>
              <a:t>Aarti</a:t>
            </a:r>
            <a:r>
              <a:rPr lang="en-US" sz="1600" dirty="0" smtClean="0"/>
              <a:t> </a:t>
            </a:r>
            <a:r>
              <a:rPr lang="en-US" sz="1600" dirty="0"/>
              <a:t>Rao </a:t>
            </a:r>
            <a:r>
              <a:rPr lang="en-US" sz="1600" dirty="0" err="1"/>
              <a:t>Manjeshwar</a:t>
            </a:r>
            <a:r>
              <a:rPr lang="en-US" sz="1600" dirty="0"/>
              <a:t> </a:t>
            </a:r>
            <a:r>
              <a:rPr lang="mr-IN" sz="1600" dirty="0"/>
              <a:t>–</a:t>
            </a:r>
            <a:r>
              <a:rPr lang="en-US" sz="1600" dirty="0"/>
              <a:t> 1209163211 - </a:t>
            </a:r>
            <a:r>
              <a:rPr lang="en-US" sz="1600" dirty="0">
                <a:hlinkClick r:id="rId4"/>
              </a:rPr>
              <a:t>amanjesh@asu.edu</a:t>
            </a:r>
            <a:r>
              <a:rPr lang="en-US" sz="1600" dirty="0"/>
              <a:t> </a:t>
            </a:r>
            <a:r>
              <a:rPr lang="mr-IN" sz="1600" dirty="0"/>
              <a:t>–</a:t>
            </a:r>
            <a:r>
              <a:rPr lang="en-US" sz="1600" dirty="0"/>
              <a:t> 20% contribution</a:t>
            </a:r>
          </a:p>
          <a:p>
            <a:pPr>
              <a:buFont typeface="+mj-lt"/>
              <a:buAutoNum type="arabicPeriod"/>
            </a:pPr>
            <a:r>
              <a:rPr lang="en-US" sz="1600" dirty="0" err="1" smtClean="0"/>
              <a:t>Shwetha</a:t>
            </a:r>
            <a:r>
              <a:rPr lang="en-US" sz="1600" dirty="0" smtClean="0"/>
              <a:t> </a:t>
            </a:r>
            <a:r>
              <a:rPr lang="en-US" sz="1600" dirty="0"/>
              <a:t>Narayanan </a:t>
            </a:r>
            <a:r>
              <a:rPr lang="mr-IN" sz="1600" dirty="0"/>
              <a:t>–</a:t>
            </a:r>
            <a:r>
              <a:rPr lang="en-US" sz="1600" dirty="0"/>
              <a:t> 1209166097 - </a:t>
            </a:r>
            <a:r>
              <a:rPr lang="en-US" sz="1600" dirty="0">
                <a:hlinkClick r:id="rId5"/>
              </a:rPr>
              <a:t>snaray36@asu.edu</a:t>
            </a:r>
            <a:r>
              <a:rPr lang="en-US" sz="1600" dirty="0"/>
              <a:t> </a:t>
            </a:r>
            <a:r>
              <a:rPr lang="mr-IN" sz="1600" dirty="0"/>
              <a:t>–</a:t>
            </a:r>
            <a:r>
              <a:rPr lang="en-US" sz="1600" dirty="0"/>
              <a:t> 20% contribution</a:t>
            </a:r>
          </a:p>
          <a:p>
            <a:pPr>
              <a:buFont typeface="+mj-lt"/>
              <a:buAutoNum type="arabicPeriod"/>
            </a:pPr>
            <a:r>
              <a:rPr lang="en-US" sz="1600" dirty="0" err="1" smtClean="0"/>
              <a:t>Ramanathan</a:t>
            </a:r>
            <a:r>
              <a:rPr lang="en-US" sz="1600" dirty="0" smtClean="0"/>
              <a:t> </a:t>
            </a:r>
            <a:r>
              <a:rPr lang="en-US" sz="1600" dirty="0"/>
              <a:t>Nachiappan </a:t>
            </a:r>
            <a:r>
              <a:rPr lang="mr-IN" sz="1600" dirty="0"/>
              <a:t>–</a:t>
            </a:r>
            <a:r>
              <a:rPr lang="en-US" sz="1600" dirty="0"/>
              <a:t> 1210822532 </a:t>
            </a:r>
            <a:r>
              <a:rPr lang="mr-IN" sz="1600" dirty="0"/>
              <a:t>–</a:t>
            </a:r>
            <a:r>
              <a:rPr lang="en-US" sz="1600" dirty="0"/>
              <a:t> </a:t>
            </a:r>
            <a:r>
              <a:rPr lang="en-US" sz="1600" dirty="0">
                <a:hlinkClick r:id="rId6"/>
              </a:rPr>
              <a:t>rnachiap@asu.edu</a:t>
            </a:r>
            <a:r>
              <a:rPr lang="en-US" sz="1600" dirty="0"/>
              <a:t> - 20% contribution</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32</a:t>
            </a:fld>
            <a:r>
              <a:rPr lang="en-US"/>
              <a:t> -</a:t>
            </a:r>
          </a:p>
        </p:txBody>
      </p:sp>
      <p:sp>
        <p:nvSpPr>
          <p:cNvPr id="5" name="Rectangle 4"/>
          <p:cNvSpPr/>
          <p:nvPr/>
        </p:nvSpPr>
        <p:spPr>
          <a:xfrm>
            <a:off x="446088" y="5707132"/>
            <a:ext cx="8229600" cy="707886"/>
          </a:xfrm>
          <a:prstGeom prst="rect">
            <a:avLst/>
          </a:prstGeom>
        </p:spPr>
        <p:txBody>
          <a:bodyPr wrap="square">
            <a:spAutoFit/>
          </a:bodyPr>
          <a:lstStyle/>
          <a:p>
            <a:r>
              <a:rPr lang="en-US" sz="2000" dirty="0">
                <a:latin typeface="Times" charset="0"/>
                <a:ea typeface="Times" charset="0"/>
                <a:cs typeface="Times" charset="0"/>
              </a:rPr>
              <a:t>“All the team members agree on the team members’ contributions in terms of both (a) what s/he did and (b) the percentage”</a:t>
            </a:r>
            <a:endParaRPr lang="en-US" sz="2000" dirty="0">
              <a:effectLst/>
              <a:latin typeface="Times" charset="0"/>
              <a:ea typeface="Times" charset="0"/>
              <a:cs typeface="Times" charset="0"/>
            </a:endParaRPr>
          </a:p>
        </p:txBody>
      </p:sp>
    </p:spTree>
    <p:extLst>
      <p:ext uri="{BB962C8B-B14F-4D97-AF65-F5344CB8AC3E}">
        <p14:creationId xmlns:p14="http://schemas.microsoft.com/office/powerpoint/2010/main" val="1394230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Sets</a:t>
            </a:r>
          </a:p>
        </p:txBody>
      </p:sp>
      <p:sp>
        <p:nvSpPr>
          <p:cNvPr id="3" name="Content Placeholder 2"/>
          <p:cNvSpPr>
            <a:spLocks noGrp="1"/>
          </p:cNvSpPr>
          <p:nvPr>
            <p:ph idx="1"/>
          </p:nvPr>
        </p:nvSpPr>
        <p:spPr/>
        <p:txBody>
          <a:bodyPr/>
          <a:lstStyle/>
          <a:p>
            <a:r>
              <a:rPr lang="en-US" sz="2800" dirty="0"/>
              <a:t>Source: </a:t>
            </a:r>
            <a:r>
              <a:rPr lang="en-US" sz="2800" dirty="0">
                <a:hlinkClick r:id="rId2"/>
              </a:rPr>
              <a:t>http://www.noaa.gov/</a:t>
            </a:r>
            <a:endParaRPr lang="en-US" sz="2800" dirty="0"/>
          </a:p>
          <a:p>
            <a:pPr lvl="1"/>
            <a:r>
              <a:rPr lang="en-US" sz="2000" dirty="0"/>
              <a:t>National Oceanic and Atmospheric Administration by the U.S Department of Commerce</a:t>
            </a:r>
          </a:p>
          <a:p>
            <a:r>
              <a:rPr lang="en-US" sz="2800" dirty="0"/>
              <a:t>Data Set Sample:</a:t>
            </a:r>
          </a:p>
          <a:p>
            <a:pPr lvl="1"/>
            <a:r>
              <a:rPr lang="en-US" sz="2000" dirty="0"/>
              <a:t>Seattle, Dallas and Cincinnati </a:t>
            </a:r>
            <a:r>
              <a:rPr lang="en-US" sz="2000" dirty="0" smtClean="0"/>
              <a:t>weather </a:t>
            </a:r>
            <a:r>
              <a:rPr lang="en-US" sz="2000" dirty="0"/>
              <a:t>data</a:t>
            </a:r>
          </a:p>
          <a:p>
            <a:pPr lvl="1"/>
            <a:r>
              <a:rPr lang="en-US" sz="2000" dirty="0"/>
              <a:t>Parameters </a:t>
            </a:r>
            <a:r>
              <a:rPr lang="mr-IN" sz="2000" dirty="0"/>
              <a:t>–</a:t>
            </a:r>
            <a:r>
              <a:rPr lang="en-US" sz="2000" dirty="0"/>
              <a:t> Sunrise, sunset, wind speed, precipitation, dew point, wet bulb temperature, pressure change, sky conditions etc. </a:t>
            </a:r>
            <a:r>
              <a:rPr lang="en-US" sz="2000" dirty="0" smtClean="0"/>
              <a:t>(52 </a:t>
            </a:r>
            <a:r>
              <a:rPr lang="en-US" sz="2000" dirty="0"/>
              <a:t>features)</a:t>
            </a:r>
          </a:p>
          <a:p>
            <a:pPr lvl="1"/>
            <a:endParaRPr lang="en-US" sz="16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4</a:t>
            </a:fld>
            <a:r>
              <a:rPr lang="en-US"/>
              <a:t> -</a:t>
            </a:r>
          </a:p>
        </p:txBody>
      </p:sp>
    </p:spTree>
    <p:extLst>
      <p:ext uri="{BB962C8B-B14F-4D97-AF65-F5344CB8AC3E}">
        <p14:creationId xmlns:p14="http://schemas.microsoft.com/office/powerpoint/2010/main" val="1794099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Characteristics </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5</a:t>
            </a:fld>
            <a:r>
              <a:rPr lang="en-US"/>
              <a:t> -</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9352" y="992750"/>
            <a:ext cx="4702332" cy="2883182"/>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607" y="3875932"/>
            <a:ext cx="4610100" cy="2362200"/>
          </a:xfrm>
          <a:prstGeom prst="rect">
            <a:avLst/>
          </a:prstGeom>
        </p:spPr>
      </p:pic>
    </p:spTree>
    <p:extLst>
      <p:ext uri="{BB962C8B-B14F-4D97-AF65-F5344CB8AC3E}">
        <p14:creationId xmlns:p14="http://schemas.microsoft.com/office/powerpoint/2010/main" val="1746651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Weather is seasonal!</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6</a:t>
            </a:fld>
            <a:r>
              <a:rPr lang="en-US"/>
              <a:t> -</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2" y="1248069"/>
            <a:ext cx="3772173" cy="2451571"/>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179" y="1248069"/>
            <a:ext cx="3814773" cy="235697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2248" y="3794234"/>
            <a:ext cx="4939862" cy="2490952"/>
          </a:xfrm>
          <a:prstGeom prst="rect">
            <a:avLst/>
          </a:prstGeom>
        </p:spPr>
      </p:pic>
    </p:spTree>
    <p:extLst>
      <p:ext uri="{BB962C8B-B14F-4D97-AF65-F5344CB8AC3E}">
        <p14:creationId xmlns:p14="http://schemas.microsoft.com/office/powerpoint/2010/main" val="2060718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Baseline Prediction for Time Series</a:t>
            </a:r>
          </a:p>
        </p:txBody>
      </p:sp>
      <p:sp>
        <p:nvSpPr>
          <p:cNvPr id="3" name="Content Placeholder 2"/>
          <p:cNvSpPr>
            <a:spLocks noGrp="1"/>
          </p:cNvSpPr>
          <p:nvPr>
            <p:ph idx="1"/>
          </p:nvPr>
        </p:nvSpPr>
        <p:spPr/>
        <p:txBody>
          <a:bodyPr/>
          <a:lstStyle/>
          <a:p>
            <a:pPr algn="just"/>
            <a:r>
              <a:rPr lang="en-US" sz="2000" dirty="0"/>
              <a:t>We used the persistence algorithm in establishing the baseline performance</a:t>
            </a:r>
          </a:p>
          <a:p>
            <a:pPr algn="just"/>
            <a:r>
              <a:rPr lang="en-US" sz="2000" dirty="0"/>
              <a:t>Persistence Algorithm:</a:t>
            </a:r>
          </a:p>
          <a:p>
            <a:pPr lvl="1" algn="just"/>
            <a:r>
              <a:rPr lang="en-US" sz="1600" dirty="0"/>
              <a:t>Also called “Naïve” Forecast which is equivalent to the ‘Zero Rule’ algorithm</a:t>
            </a:r>
          </a:p>
          <a:p>
            <a:pPr lvl="1" algn="just"/>
            <a:r>
              <a:rPr lang="en-US" sz="1600" dirty="0"/>
              <a:t>This algorithm uses the value at the previous time step t-1 (input) to predict the outcome in the next time step t+1 (output)</a:t>
            </a:r>
          </a:p>
          <a:p>
            <a:pPr algn="just"/>
            <a:r>
              <a:rPr lang="en-US" sz="2000" dirty="0"/>
              <a:t>Dataset split </a:t>
            </a:r>
            <a:r>
              <a:rPr lang="mr-IN" sz="2000" dirty="0"/>
              <a:t>–</a:t>
            </a:r>
            <a:r>
              <a:rPr lang="en-US" sz="2000" dirty="0"/>
              <a:t> Training -2/3</a:t>
            </a:r>
            <a:r>
              <a:rPr lang="en-US" sz="2000" baseline="30000" dirty="0"/>
              <a:t>rd</a:t>
            </a:r>
            <a:r>
              <a:rPr lang="en-US" sz="2000" dirty="0"/>
              <a:t> and Testing </a:t>
            </a:r>
            <a:r>
              <a:rPr lang="mr-IN" sz="2000" dirty="0"/>
              <a:t>–</a:t>
            </a:r>
            <a:r>
              <a:rPr lang="en-US" sz="2000" dirty="0"/>
              <a:t> 1/3</a:t>
            </a:r>
            <a:r>
              <a:rPr lang="en-US" sz="2000" baseline="30000" dirty="0"/>
              <a:t>rd</a:t>
            </a:r>
            <a:r>
              <a:rPr lang="en-US" sz="2000" dirty="0"/>
              <a:t> </a:t>
            </a:r>
          </a:p>
          <a:p>
            <a:pPr algn="just"/>
            <a:r>
              <a:rPr lang="en-US" sz="2000" dirty="0"/>
              <a:t>This assumes nothing about the specifics about the time series to which it is applied, thus making it naïve and establishing a baseline performance</a:t>
            </a:r>
          </a:p>
          <a:p>
            <a:endParaRPr lang="en-US" sz="2000" dirty="0"/>
          </a:p>
          <a:p>
            <a:pPr lvl="1"/>
            <a:endParaRPr lang="en-US" sz="16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7</a:t>
            </a:fld>
            <a:r>
              <a:rPr lang="en-US"/>
              <a:t> -</a:t>
            </a:r>
          </a:p>
        </p:txBody>
      </p:sp>
    </p:spTree>
    <p:extLst>
      <p:ext uri="{BB962C8B-B14F-4D97-AF65-F5344CB8AC3E}">
        <p14:creationId xmlns:p14="http://schemas.microsoft.com/office/powerpoint/2010/main" val="178986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Approaches</a:t>
            </a:r>
          </a:p>
        </p:txBody>
      </p:sp>
      <p:sp>
        <p:nvSpPr>
          <p:cNvPr id="3" name="Content Placeholder 2"/>
          <p:cNvSpPr>
            <a:spLocks noGrp="1"/>
          </p:cNvSpPr>
          <p:nvPr>
            <p:ph idx="1"/>
          </p:nvPr>
        </p:nvSpPr>
        <p:spPr/>
        <p:txBody>
          <a:bodyPr/>
          <a:lstStyle/>
          <a:p>
            <a:endParaRPr lang="en-US" sz="2400" dirty="0"/>
          </a:p>
          <a:p>
            <a:r>
              <a:rPr lang="en-US" sz="2400" dirty="0"/>
              <a:t>Data Set Feature Extraction using PCA</a:t>
            </a:r>
            <a:endParaRPr lang="en-US" sz="1200" dirty="0"/>
          </a:p>
          <a:p>
            <a:r>
              <a:rPr lang="en-US" sz="2400" dirty="0"/>
              <a:t>Feature Selection – </a:t>
            </a:r>
            <a:r>
              <a:rPr lang="en-US" sz="2400" dirty="0" smtClean="0"/>
              <a:t>Logistic Regression</a:t>
            </a:r>
            <a:endParaRPr lang="en-US" sz="2400" dirty="0"/>
          </a:p>
          <a:p>
            <a:r>
              <a:rPr lang="en-US" sz="2400" dirty="0"/>
              <a:t>Base model using Naïve Persistence </a:t>
            </a:r>
          </a:p>
          <a:p>
            <a:r>
              <a:rPr lang="en-US" sz="2400" dirty="0"/>
              <a:t>ARIMA </a:t>
            </a:r>
            <a:r>
              <a:rPr lang="en-US" sz="2400" dirty="0" smtClean="0"/>
              <a:t>Modeling</a:t>
            </a:r>
            <a:endParaRPr lang="en-US" sz="2400" dirty="0"/>
          </a:p>
          <a:p>
            <a:r>
              <a:rPr lang="en-US" sz="2400" dirty="0" smtClean="0"/>
              <a:t>LSTM</a:t>
            </a:r>
          </a:p>
          <a:p>
            <a:r>
              <a:rPr lang="en-US" sz="2400" dirty="0" smtClean="0"/>
              <a:t>Case Study: </a:t>
            </a:r>
            <a:r>
              <a:rPr lang="en-US" sz="2400" dirty="0"/>
              <a:t>K Nearest Neighbor </a:t>
            </a:r>
            <a:r>
              <a:rPr lang="en-US" sz="2400" dirty="0" smtClean="0"/>
              <a:t>Modeling</a:t>
            </a:r>
            <a:endParaRPr lang="en-US" sz="2000" dirty="0"/>
          </a:p>
          <a:p>
            <a:endParaRPr lang="en-US" sz="2000" dirty="0"/>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8</a:t>
            </a:fld>
            <a:r>
              <a:rPr lang="en-US"/>
              <a:t> -</a:t>
            </a:r>
          </a:p>
        </p:txBody>
      </p:sp>
    </p:spTree>
    <p:extLst>
      <p:ext uri="{BB962C8B-B14F-4D97-AF65-F5344CB8AC3E}">
        <p14:creationId xmlns:p14="http://schemas.microsoft.com/office/powerpoint/2010/main" val="102017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a:t>
            </a:r>
          </a:p>
        </p:txBody>
      </p:sp>
      <p:sp>
        <p:nvSpPr>
          <p:cNvPr id="4" name="Slide Number Placeholder 3"/>
          <p:cNvSpPr>
            <a:spLocks noGrp="1"/>
          </p:cNvSpPr>
          <p:nvPr>
            <p:ph type="sldNum" sz="quarter" idx="4"/>
          </p:nvPr>
        </p:nvSpPr>
        <p:spPr/>
        <p:txBody>
          <a:bodyPr/>
          <a:lstStyle/>
          <a:p>
            <a:pPr>
              <a:defRPr/>
            </a:pPr>
            <a:r>
              <a:rPr lang="en-US"/>
              <a:t>- </a:t>
            </a:r>
            <a:fld id="{5702A24C-C4CD-4510-A1DD-CEB556D2535A}" type="slidenum">
              <a:rPr lang="en-US" smtClean="0"/>
              <a:pPr>
                <a:defRPr/>
              </a:pPr>
              <a:t>9</a:t>
            </a:fld>
            <a:r>
              <a:rPr lang="en-US"/>
              <a:t> -</a:t>
            </a:r>
          </a:p>
        </p:txBody>
      </p:sp>
      <p:graphicFrame>
        <p:nvGraphicFramePr>
          <p:cNvPr id="5" name="Table 4"/>
          <p:cNvGraphicFramePr>
            <a:graphicFrameLocks noGrp="1"/>
          </p:cNvGraphicFramePr>
          <p:nvPr>
            <p:extLst>
              <p:ext uri="{D42A27DB-BD31-4B8C-83A1-F6EECF244321}">
                <p14:modId xmlns:p14="http://schemas.microsoft.com/office/powerpoint/2010/main" val="14989683"/>
              </p:ext>
            </p:extLst>
          </p:nvPr>
        </p:nvGraphicFramePr>
        <p:xfrm>
          <a:off x="1661675" y="2450872"/>
          <a:ext cx="6096000" cy="1260481"/>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xmlns="" val="2299604251"/>
                    </a:ext>
                  </a:extLst>
                </a:gridCol>
                <a:gridCol w="3048000">
                  <a:extLst>
                    <a:ext uri="{9D8B030D-6E8A-4147-A177-3AD203B41FA5}">
                      <a16:colId xmlns:a16="http://schemas.microsoft.com/office/drawing/2014/main" xmlns="" val="643848882"/>
                    </a:ext>
                  </a:extLst>
                </a:gridCol>
              </a:tblGrid>
              <a:tr h="518801">
                <a:tc>
                  <a:txBody>
                    <a:bodyPr/>
                    <a:lstStyle/>
                    <a:p>
                      <a:r>
                        <a:rPr lang="en-US" sz="1800" dirty="0"/>
                        <a:t>Original features </a:t>
                      </a:r>
                      <a:endParaRPr lang="en-US" dirty="0"/>
                    </a:p>
                  </a:txBody>
                  <a:tcPr/>
                </a:tc>
                <a:tc>
                  <a:txBody>
                    <a:bodyPr/>
                    <a:lstStyle/>
                    <a:p>
                      <a:r>
                        <a:rPr lang="en-US" dirty="0"/>
                        <a:t>5</a:t>
                      </a:r>
                      <a:r>
                        <a:rPr lang="en-US" dirty="0" smtClean="0"/>
                        <a:t>2</a:t>
                      </a:r>
                      <a:endParaRPr lang="en-US" dirty="0"/>
                    </a:p>
                  </a:txBody>
                  <a:tcPr/>
                </a:tc>
                <a:extLst>
                  <a:ext uri="{0D108BD9-81ED-4DB2-BD59-A6C34878D82A}">
                    <a16:rowId xmlns:a16="http://schemas.microsoft.com/office/drawing/2014/main" xmlns="" val="54576026"/>
                  </a:ext>
                </a:extLst>
              </a:tr>
              <a:tr h="370840">
                <a:tc>
                  <a:txBody>
                    <a:bodyPr/>
                    <a:lstStyle/>
                    <a:p>
                      <a:r>
                        <a:rPr lang="en-US" sz="1800" dirty="0"/>
                        <a:t>Reduced manually</a:t>
                      </a:r>
                      <a:endParaRPr lang="en-US" dirty="0"/>
                    </a:p>
                  </a:txBody>
                  <a:tcPr/>
                </a:tc>
                <a:tc>
                  <a:txBody>
                    <a:bodyPr/>
                    <a:lstStyle/>
                    <a:p>
                      <a:r>
                        <a:rPr lang="en-US" dirty="0"/>
                        <a:t>19</a:t>
                      </a:r>
                    </a:p>
                  </a:txBody>
                  <a:tcPr/>
                </a:tc>
                <a:extLst>
                  <a:ext uri="{0D108BD9-81ED-4DB2-BD59-A6C34878D82A}">
                    <a16:rowId xmlns:a16="http://schemas.microsoft.com/office/drawing/2014/main" xmlns="" val="1330949664"/>
                  </a:ext>
                </a:extLst>
              </a:tr>
              <a:tr h="370840">
                <a:tc>
                  <a:txBody>
                    <a:bodyPr/>
                    <a:lstStyle/>
                    <a:p>
                      <a:r>
                        <a:rPr lang="en-US" sz="1800" dirty="0"/>
                        <a:t>Aggregated data </a:t>
                      </a:r>
                      <a:endParaRPr lang="en-US" dirty="0"/>
                    </a:p>
                  </a:txBody>
                  <a:tcPr/>
                </a:tc>
                <a:tc>
                  <a:txBody>
                    <a:bodyPr/>
                    <a:lstStyle/>
                    <a:p>
                      <a:r>
                        <a:rPr lang="en-US" sz="1800" dirty="0"/>
                        <a:t>collapsed into hourly</a:t>
                      </a:r>
                      <a:endParaRPr lang="en-US" dirty="0"/>
                    </a:p>
                  </a:txBody>
                  <a:tcPr/>
                </a:tc>
                <a:extLst>
                  <a:ext uri="{0D108BD9-81ED-4DB2-BD59-A6C34878D82A}">
                    <a16:rowId xmlns:a16="http://schemas.microsoft.com/office/drawing/2014/main" xmlns="" val="5584564"/>
                  </a:ext>
                </a:extLst>
              </a:tr>
            </a:tbl>
          </a:graphicData>
        </a:graphic>
      </p:graphicFrame>
    </p:spTree>
    <p:extLst>
      <p:ext uri="{BB962C8B-B14F-4D97-AF65-F5344CB8AC3E}">
        <p14:creationId xmlns:p14="http://schemas.microsoft.com/office/powerpoint/2010/main" val="197027411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75912</TotalTime>
  <Words>995</Words>
  <Application>Microsoft Macintosh PowerPoint</Application>
  <PresentationFormat>On-screen Show (4:3)</PresentationFormat>
  <Paragraphs>190</Paragraphs>
  <Slides>32</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Calibri</vt:lpstr>
      <vt:lpstr>Times</vt:lpstr>
      <vt:lpstr>Wingdings</vt:lpstr>
      <vt:lpstr>Arial</vt:lpstr>
      <vt:lpstr>Default Design</vt:lpstr>
      <vt:lpstr>1_Default Design</vt:lpstr>
      <vt:lpstr>CSE 575 Class Project Presentation Weather Forecasting </vt:lpstr>
      <vt:lpstr>Overview</vt:lpstr>
      <vt:lpstr>PowerPoint Presentation</vt:lpstr>
      <vt:lpstr>Data Sets</vt:lpstr>
      <vt:lpstr>Time Series Characteristics </vt:lpstr>
      <vt:lpstr>Weather is seasonal!</vt:lpstr>
      <vt:lpstr>Baseline Prediction for Time Series</vt:lpstr>
      <vt:lpstr>Proposed Approaches</vt:lpstr>
      <vt:lpstr>Preprocessing</vt:lpstr>
      <vt:lpstr>Feature Extraction using PCA</vt:lpstr>
      <vt:lpstr>Choosing Number of Dimensions for PCA</vt:lpstr>
      <vt:lpstr>Recursive Feature Elimination using LR</vt:lpstr>
      <vt:lpstr>Logistic Regression for Feature Selection</vt:lpstr>
      <vt:lpstr>Predictions</vt:lpstr>
      <vt:lpstr>Correlation Check between t-1 and t+1</vt:lpstr>
      <vt:lpstr>AR Modeling</vt:lpstr>
      <vt:lpstr>AR Results Seattle </vt:lpstr>
      <vt:lpstr>AR Results Dallas</vt:lpstr>
      <vt:lpstr>AR Results Cincinnati </vt:lpstr>
      <vt:lpstr>ARIMA</vt:lpstr>
      <vt:lpstr>ARIMA Results Seattle</vt:lpstr>
      <vt:lpstr>ARIMA Results Dallas </vt:lpstr>
      <vt:lpstr>ARIMA Results Cincinnati </vt:lpstr>
      <vt:lpstr>LSTM</vt:lpstr>
      <vt:lpstr>LSTM Predictions</vt:lpstr>
      <vt:lpstr>Nearest Neighbor Modeling</vt:lpstr>
      <vt:lpstr>KNN Prediction Seattle</vt:lpstr>
      <vt:lpstr>KNN Prediction Dallas</vt:lpstr>
      <vt:lpstr>KNN Prediction Cincinnati</vt:lpstr>
      <vt:lpstr>Results</vt:lpstr>
      <vt:lpstr>Thank You!</vt:lpstr>
      <vt:lpstr>Team Members</vt:lpstr>
    </vt:vector>
  </TitlesOfParts>
  <Company>Arizona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Desktop Systems Technology</dc:creator>
  <cp:lastModifiedBy>Aarti Rao Manjeshwar</cp:lastModifiedBy>
  <cp:revision>3235</cp:revision>
  <cp:lastPrinted>2015-01-21T19:45:34Z</cp:lastPrinted>
  <dcterms:created xsi:type="dcterms:W3CDTF">2005-12-06T00:19:44Z</dcterms:created>
  <dcterms:modified xsi:type="dcterms:W3CDTF">2017-04-25T01:33:48Z</dcterms:modified>
</cp:coreProperties>
</file>